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64" r:id="rId5"/>
    <p:sldId id="284" r:id="rId6"/>
    <p:sldId id="277" r:id="rId7"/>
    <p:sldId id="281" r:id="rId8"/>
    <p:sldId id="263" r:id="rId9"/>
    <p:sldId id="267" r:id="rId10"/>
    <p:sldId id="276" r:id="rId11"/>
    <p:sldId id="282" r:id="rId12"/>
    <p:sldId id="262" r:id="rId13"/>
    <p:sldId id="261" r:id="rId14"/>
    <p:sldId id="265" r:id="rId15"/>
    <p:sldId id="286" r:id="rId16"/>
    <p:sldId id="287" r:id="rId17"/>
    <p:sldId id="283" r:id="rId18"/>
    <p:sldId id="288" r:id="rId19"/>
  </p:sldIdLst>
  <p:sldSz cx="12192000" cy="6858000"/>
  <p:notesSz cx="6858000" cy="9144000"/>
  <p:embeddedFontLst>
    <p:embeddedFont>
      <p:font typeface="等线" panose="02010600030101010101" charset="-122"/>
      <p:regular r:id="rId22"/>
    </p:embeddedFont>
    <p:embeddedFont>
      <p:font typeface="Arial Unicode MS" panose="020B0604020202020204" pitchFamily="34" charset="-122"/>
      <p:regular r:id="rId23"/>
    </p:embeddedFont>
    <p:embeddedFont>
      <p:font typeface="微软雅黑" panose="020B0503020204020204" pitchFamily="34" charset="-122"/>
      <p:regular r:id="rId24"/>
      <p:bold r:id="rId25"/>
    </p:embeddedFont>
    <p:embeddedFont>
      <p:font typeface="Bauhaus 93" panose="04030905020B02020C02" pitchFamily="82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黑体" panose="02010609060101010101" pitchFamily="49" charset="-122"/>
      <p:regular r:id="rId31"/>
    </p:embeddedFont>
    <p:embeddedFont>
      <p:font typeface="Open Sans" panose="020B0604020202020204" charset="0"/>
      <p:regular r:id="rId32"/>
      <p:bold r:id="rId33"/>
      <p:italic r:id="rId34"/>
      <p:boldItalic r:id="rId3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D5B7"/>
    <a:srgbClr val="14CDDB"/>
    <a:srgbClr val="B03262"/>
    <a:srgbClr val="582C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638" autoAdjust="0"/>
  </p:normalViewPr>
  <p:slideViewPr>
    <p:cSldViewPr snapToGrid="0">
      <p:cViewPr varScale="1">
        <p:scale>
          <a:sx n="110" d="100"/>
          <a:sy n="110" d="100"/>
        </p:scale>
        <p:origin x="558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1ED5B7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311.3</c:v>
                </c:pt>
                <c:pt idx="1">
                  <c:v>348.4</c:v>
                </c:pt>
                <c:pt idx="2">
                  <c:v>385.6</c:v>
                </c:pt>
                <c:pt idx="3">
                  <c:v>422.7</c:v>
                </c:pt>
                <c:pt idx="4">
                  <c:v>459.9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1ED5B7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5.4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500</c:v>
                </c:pt>
                <c:pt idx="1">
                  <c:v>500</c:v>
                </c:pt>
                <c:pt idx="2">
                  <c:v>500</c:v>
                </c:pt>
                <c:pt idx="3">
                  <c:v>500</c:v>
                </c:pt>
                <c:pt idx="4">
                  <c:v>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22115624"/>
        <c:axId val="322116016"/>
      </c:barChart>
      <c:catAx>
        <c:axId val="3221156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22116016"/>
        <c:crosses val="autoZero"/>
        <c:auto val="1"/>
        <c:lblAlgn val="ctr"/>
        <c:lblOffset val="100"/>
        <c:noMultiLvlLbl val="0"/>
      </c:catAx>
      <c:valAx>
        <c:axId val="3221160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22115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2018\4\27 Friday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12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2C4A8-B54A-4B5C-B04F-E68435769AD4}" type="datetimeFigureOut">
              <a:rPr lang="zh-CN" altLang="en-US" smtClean="0"/>
              <a:t>2018\4\27 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4CC5D-42EC-495D-B582-12AD038F2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69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E4CC5D-42EC-495D-B582-12AD038F285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419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C68E7-F3F1-46EB-A7D7-1BFF54ED68F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869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E4CC5D-42EC-495D-B582-12AD038F285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8250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865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45301-0E45-4BCD-971D-85A91F21A96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88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5C695-CA5D-436E-9CB4-CEB352FE1A0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887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8A153FD7-A67F-4C64-A31E-66635F17BF5F}" type="slidenum">
              <a:rPr lang="zh-CN" altLang="en-US"/>
              <a:t>15</a:t>
            </a:fld>
            <a:endParaRPr lang="en-US" altLang="zh-CN"/>
          </a:p>
        </p:txBody>
      </p:sp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8900" y="742950"/>
            <a:ext cx="6619875" cy="3724275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79450" y="4716463"/>
            <a:ext cx="5438775" cy="4467225"/>
          </a:xfrm>
          <a:noFill/>
        </p:spPr>
        <p:txBody>
          <a:bodyPr/>
          <a:lstStyle/>
          <a:p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4234694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A42D8D16-E77D-4510-93F0-8C30FBE2A195}" type="slidenum">
              <a:rPr lang="zh-CN" altLang="en-US"/>
              <a:t>16</a:t>
            </a:fld>
            <a:endParaRPr lang="en-US" altLang="zh-CN"/>
          </a:p>
        </p:txBody>
      </p:sp>
      <p:sp>
        <p:nvSpPr>
          <p:cNvPr id="137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2075" y="744538"/>
            <a:ext cx="6615113" cy="3722687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3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79450" y="4716463"/>
            <a:ext cx="5438775" cy="4465637"/>
          </a:xfrm>
          <a:noFill/>
        </p:spPr>
        <p:txBody>
          <a:bodyPr/>
          <a:lstStyle/>
          <a:p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40391041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E4CC5D-42EC-495D-B582-12AD038F285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7937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8A153FD7-A67F-4C64-A31E-66635F17BF5F}" type="slidenum">
              <a:rPr lang="zh-CN" altLang="en-US"/>
              <a:t>18</a:t>
            </a:fld>
            <a:endParaRPr lang="en-US" altLang="zh-CN"/>
          </a:p>
        </p:txBody>
      </p:sp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8900" y="742950"/>
            <a:ext cx="6619875" cy="3724275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79450" y="4716463"/>
            <a:ext cx="5438775" cy="4467225"/>
          </a:xfrm>
          <a:noFill/>
        </p:spPr>
        <p:txBody>
          <a:bodyPr/>
          <a:lstStyle/>
          <a:p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56759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E4CC5D-42EC-495D-B582-12AD038F285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8658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E4CC5D-42EC-495D-B582-12AD038F285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229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5C695-CA5D-436E-9CB4-CEB352FE1A0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76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C68E7-F3F1-46EB-A7D7-1BFF54ED68F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238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C68E7-F3F1-46EB-A7D7-1BFF54ED68F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6606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E4CC5D-42EC-495D-B582-12AD038F285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134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51202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120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7466E35B-BE3C-454C-B5D3-271CA8A2557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1834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5C695-CA5D-436E-9CB4-CEB352FE1A0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369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gradFill>
          <a:gsLst>
            <a:gs pos="0">
              <a:srgbClr val="B03262"/>
            </a:gs>
            <a:gs pos="75000">
              <a:srgbClr val="582C50"/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checker/>
      </p:transition>
    </mc:Choice>
    <mc:Fallback xmlns="">
      <p:transition spd="slow">
        <p:check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209596" y="425878"/>
            <a:ext cx="4504268" cy="55673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spc="3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请在此处添加标题</a:t>
            </a:r>
          </a:p>
        </p:txBody>
      </p:sp>
      <p:cxnSp>
        <p:nvCxnSpPr>
          <p:cNvPr id="6" name="直接连接符 5"/>
          <p:cNvCxnSpPr/>
          <p:nvPr userDrawn="1"/>
        </p:nvCxnSpPr>
        <p:spPr>
          <a:xfrm rot="5400000">
            <a:off x="1975596" y="718265"/>
            <a:ext cx="46800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、文本和内容"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0696" y="0"/>
            <a:ext cx="10751885" cy="58919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830696" y="1600200"/>
            <a:ext cx="5288883" cy="45257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3699" y="1600200"/>
            <a:ext cx="5288883" cy="45257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180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295400"/>
            <a:ext cx="8331200" cy="685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algn="l">
              <a:defRPr sz="2800" b="1">
                <a:latin typeface="黑体" panose="02010609060101010101" pitchFamily="2" charset="-122"/>
                <a:ea typeface="黑体" panose="02010609060101010101" pitchFamily="2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2362201"/>
            <a:ext cx="10972800" cy="3763963"/>
          </a:xfrm>
          <a:prstGeom prst="rect">
            <a:avLst/>
          </a:prstGeom>
        </p:spPr>
        <p:txBody>
          <a:bodyPr/>
          <a:lstStyle>
            <a:lvl1pPr>
              <a:buFont typeface="Wingdings" panose="05000000000000000000" pitchFamily="2" charset="2"/>
              <a:buChar char="p"/>
              <a:defRPr sz="2800" b="1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1pPr>
            <a:lvl2pPr>
              <a:buFont typeface="Wingdings" panose="05000000000000000000" pitchFamily="2" charset="2"/>
              <a:buChar char="n"/>
              <a:defRPr sz="2400" b="1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2pPr>
            <a:lvl3pPr>
              <a:defRPr sz="2000" b="1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3pPr>
            <a:lvl4pPr>
              <a:defRPr sz="1800" b="1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4pPr>
            <a:lvl5pPr>
              <a:defRPr sz="1800" b="1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4287A38-7D4B-4736-A91A-821DA9573A75}" type="slidenum">
              <a:rPr lang="en-US" altLang="zh-CN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82406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B03262"/>
            </a:gs>
            <a:gs pos="100000">
              <a:srgbClr val="582C50"/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B03262"/>
            </a:gs>
            <a:gs pos="100000">
              <a:srgbClr val="582C50"/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77760" y="1342956"/>
            <a:ext cx="10223500" cy="50419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635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Freeform 23"/>
          <p:cNvSpPr>
            <a:spLocks/>
          </p:cNvSpPr>
          <p:nvPr/>
        </p:nvSpPr>
        <p:spPr bwMode="auto">
          <a:xfrm>
            <a:off x="-32577" y="3783725"/>
            <a:ext cx="7187433" cy="3091230"/>
          </a:xfrm>
          <a:custGeom>
            <a:avLst/>
            <a:gdLst>
              <a:gd name="T0" fmla="*/ 0 w 2344"/>
              <a:gd name="T1" fmla="*/ 0 h 1270"/>
              <a:gd name="T2" fmla="*/ 0 w 2344"/>
              <a:gd name="T3" fmla="*/ 1270 h 1270"/>
              <a:gd name="T4" fmla="*/ 2344 w 2344"/>
              <a:gd name="T5" fmla="*/ 1270 h 1270"/>
              <a:gd name="T6" fmla="*/ 0 w 2344"/>
              <a:gd name="T7" fmla="*/ 0 h 1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44" h="1270">
                <a:moveTo>
                  <a:pt x="0" y="0"/>
                </a:moveTo>
                <a:lnTo>
                  <a:pt x="0" y="1270"/>
                </a:lnTo>
                <a:lnTo>
                  <a:pt x="2344" y="1270"/>
                </a:lnTo>
                <a:lnTo>
                  <a:pt x="0" y="0"/>
                </a:lnTo>
                <a:close/>
              </a:path>
            </a:pathLst>
          </a:custGeom>
          <a:solidFill>
            <a:srgbClr val="1ED5B7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Freeform 25"/>
          <p:cNvSpPr>
            <a:spLocks/>
          </p:cNvSpPr>
          <p:nvPr/>
        </p:nvSpPr>
        <p:spPr bwMode="auto">
          <a:xfrm>
            <a:off x="-32906" y="4433988"/>
            <a:ext cx="7193564" cy="2444141"/>
          </a:xfrm>
          <a:custGeom>
            <a:avLst/>
            <a:gdLst>
              <a:gd name="T0" fmla="*/ 2346 w 2346"/>
              <a:gd name="T1" fmla="*/ 880 h 880"/>
              <a:gd name="T2" fmla="*/ 0 w 2346"/>
              <a:gd name="T3" fmla="*/ 880 h 880"/>
              <a:gd name="T4" fmla="*/ 0 w 2346"/>
              <a:gd name="T5" fmla="*/ 0 h 880"/>
              <a:gd name="T6" fmla="*/ 2346 w 2346"/>
              <a:gd name="T7" fmla="*/ 880 h 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46" h="880">
                <a:moveTo>
                  <a:pt x="2346" y="880"/>
                </a:moveTo>
                <a:lnTo>
                  <a:pt x="0" y="880"/>
                </a:lnTo>
                <a:lnTo>
                  <a:pt x="0" y="0"/>
                </a:lnTo>
                <a:lnTo>
                  <a:pt x="2346" y="880"/>
                </a:ln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659002" y="2367171"/>
            <a:ext cx="68739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/>
              <a:t>互联网</a:t>
            </a:r>
            <a:r>
              <a:rPr lang="zh-CN" altLang="en-US" sz="4000" b="1" dirty="0" smtClean="0"/>
              <a:t>＋有机农产品电商规划</a:t>
            </a:r>
            <a:endParaRPr lang="zh-CN" altLang="en-US" sz="4000" b="1" dirty="0"/>
          </a:p>
        </p:txBody>
      </p:sp>
      <p:sp>
        <p:nvSpPr>
          <p:cNvPr id="9" name="等腰三角形 8"/>
          <p:cNvSpPr/>
          <p:nvPr/>
        </p:nvSpPr>
        <p:spPr>
          <a:xfrm rot="9586238">
            <a:off x="3659615" y="4231648"/>
            <a:ext cx="381000" cy="328448"/>
          </a:xfrm>
          <a:prstGeom prst="triangle">
            <a:avLst/>
          </a:prstGeom>
          <a:solidFill>
            <a:srgbClr val="1ED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等腰三角形 9"/>
          <p:cNvSpPr/>
          <p:nvPr/>
        </p:nvSpPr>
        <p:spPr>
          <a:xfrm rot="13929354">
            <a:off x="2653390" y="4367789"/>
            <a:ext cx="227499" cy="196120"/>
          </a:xfrm>
          <a:prstGeom prst="triangle">
            <a:avLst/>
          </a:prstGeom>
          <a:solidFill>
            <a:srgbClr val="1ED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等腰三角形 11"/>
          <p:cNvSpPr/>
          <p:nvPr/>
        </p:nvSpPr>
        <p:spPr>
          <a:xfrm rot="21062962">
            <a:off x="9939100" y="1455750"/>
            <a:ext cx="402822" cy="347260"/>
          </a:xfrm>
          <a:prstGeom prst="triangle">
            <a:avLst/>
          </a:prstGeom>
          <a:solidFill>
            <a:srgbClr val="1ED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等腰三角形 12"/>
          <p:cNvSpPr/>
          <p:nvPr/>
        </p:nvSpPr>
        <p:spPr>
          <a:xfrm rot="2129581">
            <a:off x="9110393" y="1662298"/>
            <a:ext cx="574691" cy="495422"/>
          </a:xfrm>
          <a:prstGeom prst="triangle">
            <a:avLst/>
          </a:prstGeom>
          <a:solidFill>
            <a:srgbClr val="1ED5B7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等腰三角形 13"/>
          <p:cNvSpPr/>
          <p:nvPr/>
        </p:nvSpPr>
        <p:spPr>
          <a:xfrm rot="1426479">
            <a:off x="2312819" y="4712052"/>
            <a:ext cx="447517" cy="385790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等腰三角形 14"/>
          <p:cNvSpPr/>
          <p:nvPr/>
        </p:nvSpPr>
        <p:spPr>
          <a:xfrm rot="17995235">
            <a:off x="8991609" y="2454514"/>
            <a:ext cx="268291" cy="231285"/>
          </a:xfrm>
          <a:prstGeom prst="triangle">
            <a:avLst/>
          </a:prstGeom>
          <a:solidFill>
            <a:srgbClr val="1ED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等腰三角形 15"/>
          <p:cNvSpPr/>
          <p:nvPr/>
        </p:nvSpPr>
        <p:spPr>
          <a:xfrm rot="14033911">
            <a:off x="8412895" y="2050701"/>
            <a:ext cx="140605" cy="121211"/>
          </a:xfrm>
          <a:prstGeom prst="triangle">
            <a:avLst/>
          </a:prstGeom>
          <a:solidFill>
            <a:srgbClr val="1ED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等腰三角形 18"/>
          <p:cNvSpPr/>
          <p:nvPr/>
        </p:nvSpPr>
        <p:spPr>
          <a:xfrm rot="1426479">
            <a:off x="3027615" y="5329997"/>
            <a:ext cx="1015289" cy="875248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669801" y="5530562"/>
            <a:ext cx="3264035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zh-CN" sz="1200" dirty="0"/>
              <a:t>Creativity  |  Innovation  |  Specialty  |  Exquisite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9595008" y="5251172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spc="300" dirty="0"/>
              <a:t>2016/11/11</a:t>
            </a:r>
            <a:endParaRPr lang="zh-CN" altLang="en-US" sz="1200" spc="300" dirty="0"/>
          </a:p>
        </p:txBody>
      </p:sp>
      <p:pic>
        <p:nvPicPr>
          <p:cNvPr id="3" name="安室奈美恵 - Scream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39594" y="6398009"/>
            <a:ext cx="406400" cy="406400"/>
          </a:xfrm>
          <a:prstGeom prst="rect">
            <a:avLst/>
          </a:prstGeom>
        </p:spPr>
      </p:pic>
      <p:sp>
        <p:nvSpPr>
          <p:cNvPr id="20" name="Freeform 20"/>
          <p:cNvSpPr>
            <a:spLocks/>
          </p:cNvSpPr>
          <p:nvPr/>
        </p:nvSpPr>
        <p:spPr bwMode="auto">
          <a:xfrm>
            <a:off x="4098348" y="3099879"/>
            <a:ext cx="8093651" cy="3778250"/>
          </a:xfrm>
          <a:custGeom>
            <a:avLst/>
            <a:gdLst>
              <a:gd name="T0" fmla="*/ 0 w 3412"/>
              <a:gd name="T1" fmla="*/ 2380 h 2380"/>
              <a:gd name="T2" fmla="*/ 3412 w 3412"/>
              <a:gd name="T3" fmla="*/ 2380 h 2380"/>
              <a:gd name="T4" fmla="*/ 3412 w 3412"/>
              <a:gd name="T5" fmla="*/ 0 h 2380"/>
              <a:gd name="T6" fmla="*/ 0 w 3412"/>
              <a:gd name="T7" fmla="*/ 2380 h 2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12" h="2380">
                <a:moveTo>
                  <a:pt x="0" y="2380"/>
                </a:moveTo>
                <a:lnTo>
                  <a:pt x="3412" y="2380"/>
                </a:lnTo>
                <a:lnTo>
                  <a:pt x="3412" y="0"/>
                </a:lnTo>
                <a:lnTo>
                  <a:pt x="0" y="2380"/>
                </a:lnTo>
                <a:close/>
              </a:path>
            </a:pathLst>
          </a:custGeom>
          <a:solidFill>
            <a:srgbClr val="1ED5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 rot="2711689">
            <a:off x="9452903" y="5482555"/>
            <a:ext cx="402822" cy="34726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等腰三角形 17"/>
          <p:cNvSpPr/>
          <p:nvPr/>
        </p:nvSpPr>
        <p:spPr>
          <a:xfrm rot="2129581">
            <a:off x="9782105" y="4383721"/>
            <a:ext cx="574691" cy="495422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701394" y="3899797"/>
            <a:ext cx="25074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 smtClean="0"/>
              <a:t>农产品电商平台方案</a:t>
            </a:r>
            <a:endParaRPr lang="zh-CN" altLang="en-US" sz="2000" b="1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000">
        <p:blinds dir="vert"/>
      </p:transition>
    </mc:Choice>
    <mc:Fallback xmlns="">
      <p:transition spd="slow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12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45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2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350"/>
                                </p:stCondLst>
                                <p:childTnLst>
                                  <p:par>
                                    <p:cTn id="27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49" presetClass="entr" presetSubtype="0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49" presetClass="entr" presetSubtype="0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49" presetClass="entr" presetSubtype="0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3350"/>
                                </p:stCondLst>
                                <p:childTnLst>
                                  <p:par>
                                    <p:cTn id="88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9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8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2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3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2" presetClass="entr" presetSubtype="2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6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7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109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115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</p:childTnLst>
            </p:cTn>
          </p:par>
        </p:tnLst>
        <p:bldLst>
          <p:bldP spid="4" grpId="0" animBg="1"/>
          <p:bldP spid="4" grpId="1" animBg="1"/>
          <p:bldP spid="22" grpId="0" animBg="1"/>
          <p:bldP spid="23" grpId="0" animBg="1"/>
          <p:bldP spid="7" grpId="0"/>
          <p:bldP spid="9" grpId="0" animBg="1"/>
          <p:bldP spid="10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9" grpId="0" animBg="1"/>
          <p:bldP spid="21" grpId="0"/>
          <p:bldP spid="25" grpId="0"/>
          <p:bldP spid="20" grpId="0" animBg="1"/>
          <p:bldP spid="11" grpId="0" animBg="1"/>
          <p:bldP spid="18" grpId="0" animBg="1"/>
          <p:bldP spid="2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12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45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2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350"/>
                                </p:stCondLst>
                                <p:childTnLst>
                                  <p:par>
                                    <p:cTn id="27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49" presetClass="entr" presetSubtype="0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49" presetClass="entr" presetSubtype="0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49" presetClass="entr" presetSubtype="0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3350"/>
                                </p:stCondLst>
                                <p:childTnLst>
                                  <p:par>
                                    <p:cTn id="88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8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2" presetClass="entr" presetSubtype="2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6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109" presetID="23" presetClass="entr" presetSubtype="3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115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</p:childTnLst>
            </p:cTn>
          </p:par>
        </p:tnLst>
        <p:bldLst>
          <p:bldP spid="4" grpId="0" animBg="1"/>
          <p:bldP spid="4" grpId="1" animBg="1"/>
          <p:bldP spid="22" grpId="0" animBg="1"/>
          <p:bldP spid="23" grpId="0" animBg="1"/>
          <p:bldP spid="7" grpId="0"/>
          <p:bldP spid="9" grpId="0" animBg="1"/>
          <p:bldP spid="10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9" grpId="0" animBg="1"/>
          <p:bldP spid="21" grpId="0"/>
          <p:bldP spid="25" grpId="0"/>
          <p:bldP spid="20" grpId="0" animBg="1"/>
          <p:bldP spid="11" grpId="0" animBg="1"/>
          <p:bldP spid="18" grpId="0" animBg="1"/>
          <p:bldP spid="24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1495438700"/>
              </p:ext>
            </p:extLst>
          </p:nvPr>
        </p:nvGraphicFramePr>
        <p:xfrm>
          <a:off x="1315763" y="1636295"/>
          <a:ext cx="9259104" cy="25086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2209596" y="425878"/>
            <a:ext cx="8845500" cy="556735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有机农产品市场预测及增长趋势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4534760" y="4669921"/>
            <a:ext cx="585787" cy="585787"/>
            <a:chOff x="7362182" y="3807649"/>
            <a:chExt cx="585787" cy="585787"/>
          </a:xfrm>
          <a:solidFill>
            <a:srgbClr val="B03262"/>
          </a:solidFill>
        </p:grpSpPr>
        <p:sp>
          <p:nvSpPr>
            <p:cNvPr id="23" name="Oval 105"/>
            <p:cNvSpPr/>
            <p:nvPr/>
          </p:nvSpPr>
          <p:spPr>
            <a:xfrm>
              <a:off x="7362182" y="3807649"/>
              <a:ext cx="585787" cy="585787"/>
            </a:xfrm>
            <a:prstGeom prst="ellipse">
              <a:avLst/>
            </a:prstGeom>
            <a:solidFill>
              <a:srgbClr val="1ED5B7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4" name="Freeform 132"/>
            <p:cNvSpPr>
              <a:spLocks noEditPoints="1"/>
            </p:cNvSpPr>
            <p:nvPr/>
          </p:nvSpPr>
          <p:spPr bwMode="auto">
            <a:xfrm>
              <a:off x="7490794" y="3984925"/>
              <a:ext cx="328563" cy="231234"/>
            </a:xfrm>
            <a:custGeom>
              <a:avLst/>
              <a:gdLst>
                <a:gd name="T0" fmla="*/ 0 w 530"/>
                <a:gd name="T1" fmla="*/ 373 h 373"/>
                <a:gd name="T2" fmla="*/ 530 w 530"/>
                <a:gd name="T3" fmla="*/ 373 h 373"/>
                <a:gd name="T4" fmla="*/ 530 w 530"/>
                <a:gd name="T5" fmla="*/ 0 h 373"/>
                <a:gd name="T6" fmla="*/ 0 w 530"/>
                <a:gd name="T7" fmla="*/ 0 h 373"/>
                <a:gd name="T8" fmla="*/ 0 w 530"/>
                <a:gd name="T9" fmla="*/ 373 h 373"/>
                <a:gd name="T10" fmla="*/ 510 w 530"/>
                <a:gd name="T11" fmla="*/ 36 h 373"/>
                <a:gd name="T12" fmla="*/ 343 w 530"/>
                <a:gd name="T13" fmla="*/ 183 h 373"/>
                <a:gd name="T14" fmla="*/ 510 w 530"/>
                <a:gd name="T15" fmla="*/ 337 h 373"/>
                <a:gd name="T16" fmla="*/ 510 w 530"/>
                <a:gd name="T17" fmla="*/ 354 h 373"/>
                <a:gd name="T18" fmla="*/ 321 w 530"/>
                <a:gd name="T19" fmla="*/ 200 h 373"/>
                <a:gd name="T20" fmla="*/ 264 w 530"/>
                <a:gd name="T21" fmla="*/ 248 h 373"/>
                <a:gd name="T22" fmla="*/ 206 w 530"/>
                <a:gd name="T23" fmla="*/ 200 h 373"/>
                <a:gd name="T24" fmla="*/ 17 w 530"/>
                <a:gd name="T25" fmla="*/ 354 h 373"/>
                <a:gd name="T26" fmla="*/ 17 w 530"/>
                <a:gd name="T27" fmla="*/ 337 h 373"/>
                <a:gd name="T28" fmla="*/ 187 w 530"/>
                <a:gd name="T29" fmla="*/ 183 h 373"/>
                <a:gd name="T30" fmla="*/ 17 w 530"/>
                <a:gd name="T31" fmla="*/ 36 h 373"/>
                <a:gd name="T32" fmla="*/ 17 w 530"/>
                <a:gd name="T33" fmla="*/ 19 h 373"/>
                <a:gd name="T34" fmla="*/ 264 w 530"/>
                <a:gd name="T35" fmla="*/ 195 h 373"/>
                <a:gd name="T36" fmla="*/ 510 w 530"/>
                <a:gd name="T37" fmla="*/ 19 h 373"/>
                <a:gd name="T38" fmla="*/ 510 w 530"/>
                <a:gd name="T39" fmla="*/ 3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0" h="373">
                  <a:moveTo>
                    <a:pt x="0" y="373"/>
                  </a:moveTo>
                  <a:lnTo>
                    <a:pt x="530" y="373"/>
                  </a:lnTo>
                  <a:lnTo>
                    <a:pt x="530" y="0"/>
                  </a:lnTo>
                  <a:lnTo>
                    <a:pt x="0" y="0"/>
                  </a:lnTo>
                  <a:lnTo>
                    <a:pt x="0" y="373"/>
                  </a:lnTo>
                  <a:close/>
                  <a:moveTo>
                    <a:pt x="510" y="36"/>
                  </a:moveTo>
                  <a:lnTo>
                    <a:pt x="343" y="183"/>
                  </a:lnTo>
                  <a:lnTo>
                    <a:pt x="510" y="337"/>
                  </a:lnTo>
                  <a:lnTo>
                    <a:pt x="510" y="354"/>
                  </a:lnTo>
                  <a:lnTo>
                    <a:pt x="321" y="200"/>
                  </a:lnTo>
                  <a:lnTo>
                    <a:pt x="264" y="248"/>
                  </a:lnTo>
                  <a:lnTo>
                    <a:pt x="206" y="200"/>
                  </a:lnTo>
                  <a:lnTo>
                    <a:pt x="17" y="354"/>
                  </a:lnTo>
                  <a:lnTo>
                    <a:pt x="17" y="337"/>
                  </a:lnTo>
                  <a:lnTo>
                    <a:pt x="187" y="183"/>
                  </a:lnTo>
                  <a:lnTo>
                    <a:pt x="17" y="36"/>
                  </a:lnTo>
                  <a:lnTo>
                    <a:pt x="17" y="19"/>
                  </a:lnTo>
                  <a:lnTo>
                    <a:pt x="264" y="195"/>
                  </a:lnTo>
                  <a:lnTo>
                    <a:pt x="510" y="19"/>
                  </a:lnTo>
                  <a:lnTo>
                    <a:pt x="510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401315" y="4669921"/>
            <a:ext cx="585787" cy="585787"/>
            <a:chOff x="6029224" y="3801578"/>
            <a:chExt cx="585787" cy="585787"/>
          </a:xfrm>
          <a:solidFill>
            <a:srgbClr val="B03262"/>
          </a:solidFill>
        </p:grpSpPr>
        <p:sp>
          <p:nvSpPr>
            <p:cNvPr id="26" name="Oval 103"/>
            <p:cNvSpPr/>
            <p:nvPr/>
          </p:nvSpPr>
          <p:spPr>
            <a:xfrm>
              <a:off x="6029224" y="3801578"/>
              <a:ext cx="585787" cy="585787"/>
            </a:xfrm>
            <a:prstGeom prst="ellipse">
              <a:avLst/>
            </a:prstGeom>
            <a:solidFill>
              <a:srgbClr val="1ED5B7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7" name="Freeform 133"/>
            <p:cNvSpPr>
              <a:spLocks noEditPoints="1"/>
            </p:cNvSpPr>
            <p:nvPr/>
          </p:nvSpPr>
          <p:spPr bwMode="auto">
            <a:xfrm>
              <a:off x="6151295" y="3923968"/>
              <a:ext cx="341645" cy="341007"/>
            </a:xfrm>
            <a:custGeom>
              <a:avLst/>
              <a:gdLst>
                <a:gd name="T0" fmla="*/ 120 w 223"/>
                <a:gd name="T1" fmla="*/ 86 h 223"/>
                <a:gd name="T2" fmla="*/ 120 w 223"/>
                <a:gd name="T3" fmla="*/ 69 h 223"/>
                <a:gd name="T4" fmla="*/ 163 w 223"/>
                <a:gd name="T5" fmla="*/ 69 h 223"/>
                <a:gd name="T6" fmla="*/ 163 w 223"/>
                <a:gd name="T7" fmla="*/ 0 h 223"/>
                <a:gd name="T8" fmla="*/ 60 w 223"/>
                <a:gd name="T9" fmla="*/ 0 h 223"/>
                <a:gd name="T10" fmla="*/ 60 w 223"/>
                <a:gd name="T11" fmla="*/ 69 h 223"/>
                <a:gd name="T12" fmla="*/ 103 w 223"/>
                <a:gd name="T13" fmla="*/ 69 h 223"/>
                <a:gd name="T14" fmla="*/ 103 w 223"/>
                <a:gd name="T15" fmla="*/ 86 h 223"/>
                <a:gd name="T16" fmla="*/ 43 w 223"/>
                <a:gd name="T17" fmla="*/ 86 h 223"/>
                <a:gd name="T18" fmla="*/ 43 w 223"/>
                <a:gd name="T19" fmla="*/ 78 h 223"/>
                <a:gd name="T20" fmla="*/ 18 w 223"/>
                <a:gd name="T21" fmla="*/ 78 h 223"/>
                <a:gd name="T22" fmla="*/ 18 w 223"/>
                <a:gd name="T23" fmla="*/ 86 h 223"/>
                <a:gd name="T24" fmla="*/ 0 w 223"/>
                <a:gd name="T25" fmla="*/ 86 h 223"/>
                <a:gd name="T26" fmla="*/ 0 w 223"/>
                <a:gd name="T27" fmla="*/ 223 h 223"/>
                <a:gd name="T28" fmla="*/ 223 w 223"/>
                <a:gd name="T29" fmla="*/ 223 h 223"/>
                <a:gd name="T30" fmla="*/ 223 w 223"/>
                <a:gd name="T31" fmla="*/ 86 h 223"/>
                <a:gd name="T32" fmla="*/ 120 w 223"/>
                <a:gd name="T33" fmla="*/ 86 h 223"/>
                <a:gd name="T34" fmla="*/ 69 w 223"/>
                <a:gd name="T35" fmla="*/ 9 h 223"/>
                <a:gd name="T36" fmla="*/ 155 w 223"/>
                <a:gd name="T37" fmla="*/ 9 h 223"/>
                <a:gd name="T38" fmla="*/ 155 w 223"/>
                <a:gd name="T39" fmla="*/ 60 h 223"/>
                <a:gd name="T40" fmla="*/ 69 w 223"/>
                <a:gd name="T41" fmla="*/ 60 h 223"/>
                <a:gd name="T42" fmla="*/ 69 w 223"/>
                <a:gd name="T43" fmla="*/ 9 h 223"/>
                <a:gd name="T44" fmla="*/ 112 w 223"/>
                <a:gd name="T45" fmla="*/ 198 h 223"/>
                <a:gd name="T46" fmla="*/ 69 w 223"/>
                <a:gd name="T47" fmla="*/ 155 h 223"/>
                <a:gd name="T48" fmla="*/ 112 w 223"/>
                <a:gd name="T49" fmla="*/ 112 h 223"/>
                <a:gd name="T50" fmla="*/ 155 w 223"/>
                <a:gd name="T51" fmla="*/ 155 h 223"/>
                <a:gd name="T52" fmla="*/ 112 w 223"/>
                <a:gd name="T53" fmla="*/ 198 h 223"/>
                <a:gd name="T54" fmla="*/ 206 w 223"/>
                <a:gd name="T55" fmla="*/ 112 h 223"/>
                <a:gd name="T56" fmla="*/ 180 w 223"/>
                <a:gd name="T57" fmla="*/ 112 h 223"/>
                <a:gd name="T58" fmla="*/ 180 w 223"/>
                <a:gd name="T59" fmla="*/ 103 h 223"/>
                <a:gd name="T60" fmla="*/ 206 w 223"/>
                <a:gd name="T61" fmla="*/ 103 h 223"/>
                <a:gd name="T62" fmla="*/ 206 w 223"/>
                <a:gd name="T63" fmla="*/ 1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23" h="223">
                  <a:moveTo>
                    <a:pt x="120" y="86"/>
                  </a:moveTo>
                  <a:cubicBezTo>
                    <a:pt x="120" y="69"/>
                    <a:pt x="120" y="69"/>
                    <a:pt x="120" y="69"/>
                  </a:cubicBezTo>
                  <a:cubicBezTo>
                    <a:pt x="163" y="69"/>
                    <a:pt x="163" y="69"/>
                    <a:pt x="163" y="69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69"/>
                    <a:pt x="60" y="69"/>
                    <a:pt x="60" y="69"/>
                  </a:cubicBezTo>
                  <a:cubicBezTo>
                    <a:pt x="103" y="69"/>
                    <a:pt x="103" y="69"/>
                    <a:pt x="103" y="69"/>
                  </a:cubicBezTo>
                  <a:cubicBezTo>
                    <a:pt x="103" y="86"/>
                    <a:pt x="103" y="86"/>
                    <a:pt x="10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18" y="78"/>
                    <a:pt x="18" y="78"/>
                    <a:pt x="18" y="78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223"/>
                    <a:pt x="0" y="223"/>
                    <a:pt x="0" y="223"/>
                  </a:cubicBezTo>
                  <a:cubicBezTo>
                    <a:pt x="223" y="223"/>
                    <a:pt x="223" y="223"/>
                    <a:pt x="223" y="223"/>
                  </a:cubicBezTo>
                  <a:cubicBezTo>
                    <a:pt x="223" y="86"/>
                    <a:pt x="223" y="86"/>
                    <a:pt x="223" y="86"/>
                  </a:cubicBezTo>
                  <a:cubicBezTo>
                    <a:pt x="120" y="86"/>
                    <a:pt x="120" y="86"/>
                    <a:pt x="120" y="86"/>
                  </a:cubicBezTo>
                  <a:moveTo>
                    <a:pt x="69" y="9"/>
                  </a:moveTo>
                  <a:cubicBezTo>
                    <a:pt x="155" y="9"/>
                    <a:pt x="155" y="9"/>
                    <a:pt x="155" y="9"/>
                  </a:cubicBezTo>
                  <a:cubicBezTo>
                    <a:pt x="155" y="60"/>
                    <a:pt x="155" y="60"/>
                    <a:pt x="155" y="60"/>
                  </a:cubicBezTo>
                  <a:cubicBezTo>
                    <a:pt x="69" y="60"/>
                    <a:pt x="69" y="60"/>
                    <a:pt x="69" y="60"/>
                  </a:cubicBezTo>
                  <a:lnTo>
                    <a:pt x="69" y="9"/>
                  </a:lnTo>
                  <a:close/>
                  <a:moveTo>
                    <a:pt x="112" y="198"/>
                  </a:moveTo>
                  <a:cubicBezTo>
                    <a:pt x="88" y="198"/>
                    <a:pt x="69" y="178"/>
                    <a:pt x="69" y="155"/>
                  </a:cubicBezTo>
                  <a:cubicBezTo>
                    <a:pt x="69" y="131"/>
                    <a:pt x="88" y="112"/>
                    <a:pt x="112" y="112"/>
                  </a:cubicBezTo>
                  <a:cubicBezTo>
                    <a:pt x="136" y="112"/>
                    <a:pt x="155" y="131"/>
                    <a:pt x="155" y="155"/>
                  </a:cubicBezTo>
                  <a:cubicBezTo>
                    <a:pt x="155" y="178"/>
                    <a:pt x="136" y="198"/>
                    <a:pt x="112" y="198"/>
                  </a:cubicBezTo>
                  <a:moveTo>
                    <a:pt x="206" y="112"/>
                  </a:moveTo>
                  <a:cubicBezTo>
                    <a:pt x="180" y="112"/>
                    <a:pt x="180" y="112"/>
                    <a:pt x="180" y="112"/>
                  </a:cubicBezTo>
                  <a:cubicBezTo>
                    <a:pt x="180" y="103"/>
                    <a:pt x="180" y="103"/>
                    <a:pt x="180" y="103"/>
                  </a:cubicBezTo>
                  <a:cubicBezTo>
                    <a:pt x="206" y="103"/>
                    <a:pt x="206" y="103"/>
                    <a:pt x="206" y="103"/>
                  </a:cubicBezTo>
                  <a:lnTo>
                    <a:pt x="206" y="1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668204" y="4669921"/>
            <a:ext cx="585787" cy="585787"/>
            <a:chOff x="8695140" y="3801577"/>
            <a:chExt cx="585787" cy="585787"/>
          </a:xfrm>
          <a:solidFill>
            <a:srgbClr val="B03262"/>
          </a:solidFill>
        </p:grpSpPr>
        <p:sp>
          <p:nvSpPr>
            <p:cNvPr id="29" name="Oval 107"/>
            <p:cNvSpPr/>
            <p:nvPr/>
          </p:nvSpPr>
          <p:spPr>
            <a:xfrm>
              <a:off x="8695140" y="3801577"/>
              <a:ext cx="585787" cy="585787"/>
            </a:xfrm>
            <a:prstGeom prst="ellipse">
              <a:avLst/>
            </a:prstGeom>
            <a:solidFill>
              <a:srgbClr val="1ED5B7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dirty="0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30" name="Group 134"/>
            <p:cNvGrpSpPr/>
            <p:nvPr/>
          </p:nvGrpSpPr>
          <p:grpSpPr>
            <a:xfrm>
              <a:off x="8853199" y="3882427"/>
              <a:ext cx="269668" cy="424087"/>
              <a:chOff x="871537" y="574552"/>
              <a:chExt cx="568325" cy="893763"/>
            </a:xfrm>
            <a:grpFill/>
          </p:grpSpPr>
          <p:sp>
            <p:nvSpPr>
              <p:cNvPr id="31" name="Freeform 135"/>
              <p:cNvSpPr>
                <a:spLocks noEditPoints="1"/>
              </p:cNvSpPr>
              <p:nvPr/>
            </p:nvSpPr>
            <p:spPr bwMode="auto">
              <a:xfrm>
                <a:off x="871537" y="574552"/>
                <a:ext cx="568325" cy="893763"/>
              </a:xfrm>
              <a:custGeom>
                <a:avLst/>
                <a:gdLst>
                  <a:gd name="T0" fmla="*/ 141 w 148"/>
                  <a:gd name="T1" fmla="*/ 39 h 235"/>
                  <a:gd name="T2" fmla="*/ 92 w 148"/>
                  <a:gd name="T3" fmla="*/ 5 h 235"/>
                  <a:gd name="T4" fmla="*/ 30 w 148"/>
                  <a:gd name="T5" fmla="*/ 15 h 235"/>
                  <a:gd name="T6" fmla="*/ 14 w 148"/>
                  <a:gd name="T7" fmla="*/ 108 h 235"/>
                  <a:gd name="T8" fmla="*/ 13 w 148"/>
                  <a:gd name="T9" fmla="*/ 178 h 235"/>
                  <a:gd name="T10" fmla="*/ 41 w 148"/>
                  <a:gd name="T11" fmla="*/ 223 h 235"/>
                  <a:gd name="T12" fmla="*/ 122 w 148"/>
                  <a:gd name="T13" fmla="*/ 217 h 235"/>
                  <a:gd name="T14" fmla="*/ 141 w 148"/>
                  <a:gd name="T15" fmla="*/ 164 h 235"/>
                  <a:gd name="T16" fmla="*/ 143 w 148"/>
                  <a:gd name="T17" fmla="*/ 109 h 235"/>
                  <a:gd name="T18" fmla="*/ 141 w 148"/>
                  <a:gd name="T19" fmla="*/ 39 h 235"/>
                  <a:gd name="T20" fmla="*/ 96 w 148"/>
                  <a:gd name="T21" fmla="*/ 68 h 235"/>
                  <a:gd name="T22" fmla="*/ 79 w 148"/>
                  <a:gd name="T23" fmla="*/ 101 h 235"/>
                  <a:gd name="T24" fmla="*/ 64 w 148"/>
                  <a:gd name="T25" fmla="*/ 82 h 235"/>
                  <a:gd name="T26" fmla="*/ 72 w 148"/>
                  <a:gd name="T27" fmla="*/ 15 h 235"/>
                  <a:gd name="T28" fmla="*/ 81 w 148"/>
                  <a:gd name="T29" fmla="*/ 14 h 235"/>
                  <a:gd name="T30" fmla="*/ 96 w 148"/>
                  <a:gd name="T31" fmla="*/ 6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8" h="235">
                    <a:moveTo>
                      <a:pt x="141" y="39"/>
                    </a:moveTo>
                    <a:cubicBezTo>
                      <a:pt x="138" y="20"/>
                      <a:pt x="120" y="11"/>
                      <a:pt x="92" y="5"/>
                    </a:cubicBezTo>
                    <a:cubicBezTo>
                      <a:pt x="64" y="0"/>
                      <a:pt x="30" y="15"/>
                      <a:pt x="30" y="15"/>
                    </a:cubicBezTo>
                    <a:cubicBezTo>
                      <a:pt x="0" y="31"/>
                      <a:pt x="14" y="103"/>
                      <a:pt x="14" y="108"/>
                    </a:cubicBezTo>
                    <a:cubicBezTo>
                      <a:pt x="15" y="113"/>
                      <a:pt x="13" y="172"/>
                      <a:pt x="13" y="178"/>
                    </a:cubicBezTo>
                    <a:cubicBezTo>
                      <a:pt x="13" y="185"/>
                      <a:pt x="20" y="211"/>
                      <a:pt x="41" y="223"/>
                    </a:cubicBezTo>
                    <a:cubicBezTo>
                      <a:pt x="62" y="235"/>
                      <a:pt x="101" y="235"/>
                      <a:pt x="122" y="217"/>
                    </a:cubicBezTo>
                    <a:cubicBezTo>
                      <a:pt x="144" y="199"/>
                      <a:pt x="141" y="166"/>
                      <a:pt x="141" y="164"/>
                    </a:cubicBezTo>
                    <a:cubicBezTo>
                      <a:pt x="142" y="162"/>
                      <a:pt x="138" y="127"/>
                      <a:pt x="143" y="109"/>
                    </a:cubicBezTo>
                    <a:cubicBezTo>
                      <a:pt x="148" y="92"/>
                      <a:pt x="144" y="58"/>
                      <a:pt x="141" y="39"/>
                    </a:cubicBezTo>
                    <a:moveTo>
                      <a:pt x="96" y="68"/>
                    </a:moveTo>
                    <a:cubicBezTo>
                      <a:pt x="94" y="90"/>
                      <a:pt x="87" y="100"/>
                      <a:pt x="79" y="101"/>
                    </a:cubicBezTo>
                    <a:cubicBezTo>
                      <a:pt x="70" y="103"/>
                      <a:pt x="64" y="82"/>
                      <a:pt x="64" y="82"/>
                    </a:cubicBezTo>
                    <a:cubicBezTo>
                      <a:pt x="54" y="33"/>
                      <a:pt x="69" y="19"/>
                      <a:pt x="72" y="15"/>
                    </a:cubicBezTo>
                    <a:cubicBezTo>
                      <a:pt x="75" y="11"/>
                      <a:pt x="81" y="14"/>
                      <a:pt x="81" y="14"/>
                    </a:cubicBezTo>
                    <a:cubicBezTo>
                      <a:pt x="96" y="25"/>
                      <a:pt x="98" y="46"/>
                      <a:pt x="96" y="6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+mn-ea"/>
                </a:endParaRPr>
              </a:p>
            </p:txBody>
          </p:sp>
          <p:sp>
            <p:nvSpPr>
              <p:cNvPr id="32" name="Freeform 136"/>
              <p:cNvSpPr/>
              <p:nvPr/>
            </p:nvSpPr>
            <p:spPr bwMode="auto">
              <a:xfrm>
                <a:off x="1139825" y="666627"/>
                <a:ext cx="69850" cy="155575"/>
              </a:xfrm>
              <a:custGeom>
                <a:avLst/>
                <a:gdLst>
                  <a:gd name="T0" fmla="*/ 9 w 18"/>
                  <a:gd name="T1" fmla="*/ 2 h 41"/>
                  <a:gd name="T2" fmla="*/ 0 w 18"/>
                  <a:gd name="T3" fmla="*/ 12 h 41"/>
                  <a:gd name="T4" fmla="*/ 7 w 18"/>
                  <a:gd name="T5" fmla="*/ 41 h 41"/>
                  <a:gd name="T6" fmla="*/ 18 w 18"/>
                  <a:gd name="T7" fmla="*/ 21 h 41"/>
                  <a:gd name="T8" fmla="*/ 9 w 18"/>
                  <a:gd name="T9" fmla="*/ 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1">
                    <a:moveTo>
                      <a:pt x="9" y="2"/>
                    </a:moveTo>
                    <a:cubicBezTo>
                      <a:pt x="9" y="2"/>
                      <a:pt x="1" y="0"/>
                      <a:pt x="0" y="12"/>
                    </a:cubicBezTo>
                    <a:cubicBezTo>
                      <a:pt x="0" y="23"/>
                      <a:pt x="0" y="40"/>
                      <a:pt x="7" y="41"/>
                    </a:cubicBezTo>
                    <a:cubicBezTo>
                      <a:pt x="15" y="41"/>
                      <a:pt x="18" y="34"/>
                      <a:pt x="18" y="21"/>
                    </a:cubicBezTo>
                    <a:cubicBezTo>
                      <a:pt x="17" y="8"/>
                      <a:pt x="14" y="4"/>
                      <a:pt x="9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+mn-ea"/>
                </a:endParaRPr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1987102" y="4987107"/>
            <a:ext cx="2292289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有机农产品面积仅有全世界农地面积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0.9%,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有机农产品的产量低，人均消费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元，而有机农产品的价格高昂，可以看出我国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有机农产品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销量过低，由此可见，我国有机农产品的发展还有很长的路，未来发展潜力，空间都是比较大的，存在着巨大的商机。</a:t>
            </a:r>
          </a:p>
        </p:txBody>
      </p:sp>
      <p:sp>
        <p:nvSpPr>
          <p:cNvPr id="34" name="Rectangle 36"/>
          <p:cNvSpPr>
            <a:spLocks noChangeArrowheads="1"/>
          </p:cNvSpPr>
          <p:nvPr/>
        </p:nvSpPr>
        <p:spPr bwMode="auto">
          <a:xfrm>
            <a:off x="1987102" y="4669921"/>
            <a:ext cx="134684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b="1" dirty="0" smtClean="0">
                <a:latin typeface="+mn-ea"/>
                <a:sym typeface="Arial" panose="020B0604020202020204" pitchFamily="34" charset="0"/>
              </a:rPr>
              <a:t>人均消费低</a:t>
            </a:r>
            <a:endParaRPr lang="zh-CN" altLang="en-US" b="1" dirty="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19237" y="4987107"/>
            <a:ext cx="2397131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七成的有机农产品都为初级有机农产品，占比较多的主要有大米，茶叶，乳制品等，较少的集中在水果，水产品，占比较少的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有机农产品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基本上靠进口满足需求，这三种的用户较广，消费人群多，市场潜力巨大，是不错的有机农产品发展方向。</a:t>
            </a:r>
          </a:p>
        </p:txBody>
      </p:sp>
      <p:sp>
        <p:nvSpPr>
          <p:cNvPr id="36" name="Rectangle 36"/>
          <p:cNvSpPr>
            <a:spLocks noChangeArrowheads="1"/>
          </p:cNvSpPr>
          <p:nvPr/>
        </p:nvSpPr>
        <p:spPr bwMode="auto">
          <a:xfrm>
            <a:off x="5119237" y="4669921"/>
            <a:ext cx="227658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b="1" dirty="0" smtClean="0">
                <a:latin typeface="+mn-ea"/>
                <a:sym typeface="Arial" panose="020B0604020202020204" pitchFamily="34" charset="0"/>
              </a:rPr>
              <a:t>初级有机农产品较多</a:t>
            </a:r>
            <a:endParaRPr lang="zh-CN" altLang="en-US" b="1" dirty="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251372" y="4987107"/>
            <a:ext cx="2153869" cy="1219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由于长期的出口农产品转变为进口农产品，农产品的进口数量逐年增长，由此可见，我国的有机农产品的总量少，急需扩大有机农产品的</a:t>
            </a:r>
          </a:p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规模</a:t>
            </a:r>
          </a:p>
        </p:txBody>
      </p:sp>
      <p:sp>
        <p:nvSpPr>
          <p:cNvPr id="38" name="Rectangle 36"/>
          <p:cNvSpPr>
            <a:spLocks noChangeArrowheads="1"/>
          </p:cNvSpPr>
          <p:nvPr/>
        </p:nvSpPr>
        <p:spPr bwMode="auto">
          <a:xfrm>
            <a:off x="8251372" y="4669921"/>
            <a:ext cx="18117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b="1" dirty="0" smtClean="0">
                <a:latin typeface="+mn-ea"/>
                <a:sym typeface="Arial" panose="020B0604020202020204" pitchFamily="34" charset="0"/>
              </a:rPr>
              <a:t>农产品贸易逆差</a:t>
            </a:r>
            <a:endParaRPr lang="zh-CN" altLang="en-US" b="1" dirty="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-24829" y="441198"/>
            <a:ext cx="1626272" cy="556735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等腰三角形 13"/>
          <p:cNvSpPr/>
          <p:nvPr/>
        </p:nvSpPr>
        <p:spPr>
          <a:xfrm flipV="1">
            <a:off x="3500545" y="1643931"/>
            <a:ext cx="5190911" cy="4474915"/>
          </a:xfrm>
          <a:prstGeom prst="triangle">
            <a:avLst/>
          </a:prstGeom>
          <a:solidFill>
            <a:srgbClr val="1ED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371601" y="2794000"/>
            <a:ext cx="9448799" cy="2171700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  <a:effectLst>
            <a:outerShdw blurRad="635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072049" y="1927354"/>
            <a:ext cx="40479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800" b="1" spc="3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altLang="zh-CN" dirty="0"/>
              <a:t>PART THREE</a:t>
            </a:r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1371601" y="4191153"/>
            <a:ext cx="9448799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74605" y="3241496"/>
            <a:ext cx="64427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</a:rPr>
              <a:t>农品平台架构及导图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65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 animBg="1"/>
      <p:bldP spid="3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209596" y="425878"/>
            <a:ext cx="6038292" cy="556735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需求定义</a:t>
            </a:r>
            <a:r>
              <a:rPr lang="en-US" altLang="zh-CN" dirty="0" smtClean="0">
                <a:solidFill>
                  <a:schemeClr val="tx1"/>
                </a:solidFill>
              </a:rPr>
              <a:t>-</a:t>
            </a:r>
            <a:r>
              <a:rPr lang="zh-CN" altLang="en-US" dirty="0" smtClean="0">
                <a:solidFill>
                  <a:schemeClr val="tx1"/>
                </a:solidFill>
              </a:rPr>
              <a:t>应用场景中的位置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-24829" y="441198"/>
            <a:ext cx="1626272" cy="556735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0976"/>
            <a:ext cx="12124944" cy="5907025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-24829" y="441198"/>
            <a:ext cx="1626272" cy="556735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占位符 1"/>
          <p:cNvSpPr txBox="1">
            <a:spLocks/>
          </p:cNvSpPr>
          <p:nvPr/>
        </p:nvSpPr>
        <p:spPr>
          <a:xfrm>
            <a:off x="2209596" y="425878"/>
            <a:ext cx="6038292" cy="55673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200" b="1" kern="1200" spc="3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>
                <a:solidFill>
                  <a:schemeClr val="tx1"/>
                </a:solidFill>
              </a:rPr>
              <a:t>需求定义</a:t>
            </a:r>
            <a:r>
              <a:rPr lang="en-US" altLang="zh-CN" dirty="0" smtClean="0">
                <a:solidFill>
                  <a:schemeClr val="tx1"/>
                </a:solidFill>
              </a:rPr>
              <a:t>-</a:t>
            </a:r>
            <a:r>
              <a:rPr lang="zh-CN" altLang="en-US" dirty="0" smtClean="0">
                <a:solidFill>
                  <a:schemeClr val="tx1"/>
                </a:solidFill>
              </a:rPr>
              <a:t>农产功能模块</a:t>
            </a:r>
            <a:endParaRPr lang="en-US" altLang="zh-CN" dirty="0" smtClean="0">
              <a:solidFill>
                <a:schemeClr val="tx1"/>
              </a:solidFill>
            </a:endParaRPr>
          </a:p>
          <a:p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8" y="1020865"/>
            <a:ext cx="5030485" cy="530956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368" y="1031394"/>
            <a:ext cx="5041148" cy="531454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8777" y="1140893"/>
            <a:ext cx="977094" cy="218752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32964" y="1033271"/>
            <a:ext cx="965212" cy="2328657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等腰三角形 29"/>
          <p:cNvSpPr/>
          <p:nvPr/>
        </p:nvSpPr>
        <p:spPr bwMode="auto">
          <a:xfrm>
            <a:off x="1" y="-156754"/>
            <a:ext cx="12331336" cy="7014754"/>
          </a:xfrm>
          <a:custGeom>
            <a:avLst/>
            <a:gdLst>
              <a:gd name="T0" fmla="*/ 0 w 12279085"/>
              <a:gd name="T1" fmla="*/ 6884763 h 6888843"/>
              <a:gd name="T2" fmla="*/ 11876480 w 12279085"/>
              <a:gd name="T3" fmla="*/ 16316 h 6888843"/>
              <a:gd name="T4" fmla="*/ 12214628 w 12279085"/>
              <a:gd name="T5" fmla="*/ 0 h 6888843"/>
              <a:gd name="T6" fmla="*/ 12280453 w 12279085"/>
              <a:gd name="T7" fmla="*/ 429734 h 6888843"/>
              <a:gd name="T8" fmla="*/ 0 w 12279085"/>
              <a:gd name="T9" fmla="*/ 6884763 h 688884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connsiteX0" fmla="*/ 0 w 12279085"/>
              <a:gd name="connsiteY0" fmla="*/ 6888843 h 6888843"/>
              <a:gd name="connsiteX1" fmla="*/ 8924764 w 12279085"/>
              <a:gd name="connsiteY1" fmla="*/ 1615221 h 6888843"/>
              <a:gd name="connsiteX2" fmla="*/ 12213266 w 12279085"/>
              <a:gd name="connsiteY2" fmla="*/ 0 h 6888843"/>
              <a:gd name="connsiteX3" fmla="*/ 12279085 w 12279085"/>
              <a:gd name="connsiteY3" fmla="*/ 429986 h 6888843"/>
              <a:gd name="connsiteX4" fmla="*/ 0 w 12279085"/>
              <a:gd name="connsiteY4" fmla="*/ 6888843 h 6888843"/>
              <a:gd name="connsiteX0-1" fmla="*/ 0 w 12279085"/>
              <a:gd name="connsiteY0-2" fmla="*/ 6458857 h 6458857"/>
              <a:gd name="connsiteX1-3" fmla="*/ 8924764 w 12279085"/>
              <a:gd name="connsiteY1-4" fmla="*/ 1185235 h 6458857"/>
              <a:gd name="connsiteX2-5" fmla="*/ 9296984 w 12279085"/>
              <a:gd name="connsiteY2-6" fmla="*/ 1245448 h 6458857"/>
              <a:gd name="connsiteX3-7" fmla="*/ 12279085 w 12279085"/>
              <a:gd name="connsiteY3-8" fmla="*/ 0 h 6458857"/>
              <a:gd name="connsiteX4-9" fmla="*/ 0 w 12279085"/>
              <a:gd name="connsiteY4-10" fmla="*/ 6458857 h 6458857"/>
              <a:gd name="connsiteX0-11" fmla="*/ 0 w 9296984"/>
              <a:gd name="connsiteY0-12" fmla="*/ 5273622 h 5273622"/>
              <a:gd name="connsiteX1-13" fmla="*/ 8924764 w 9296984"/>
              <a:gd name="connsiteY1-14" fmla="*/ 0 h 5273622"/>
              <a:gd name="connsiteX2-15" fmla="*/ 9296984 w 9296984"/>
              <a:gd name="connsiteY2-16" fmla="*/ 60213 h 5273622"/>
              <a:gd name="connsiteX3-17" fmla="*/ 9089934 w 9296984"/>
              <a:gd name="connsiteY3-18" fmla="*/ 439171 h 5273622"/>
              <a:gd name="connsiteX4-19" fmla="*/ 0 w 9296984"/>
              <a:gd name="connsiteY4-20" fmla="*/ 5273622 h 5273622"/>
              <a:gd name="connsiteX0-21" fmla="*/ 0 w 9296984"/>
              <a:gd name="connsiteY0-22" fmla="*/ 5222594 h 5222594"/>
              <a:gd name="connsiteX1-23" fmla="*/ 8941819 w 9296984"/>
              <a:gd name="connsiteY1-24" fmla="*/ 0 h 5222594"/>
              <a:gd name="connsiteX2-25" fmla="*/ 9296984 w 9296984"/>
              <a:gd name="connsiteY2-26" fmla="*/ 9185 h 5222594"/>
              <a:gd name="connsiteX3-27" fmla="*/ 9089934 w 9296984"/>
              <a:gd name="connsiteY3-28" fmla="*/ 388143 h 5222594"/>
              <a:gd name="connsiteX4-29" fmla="*/ 0 w 9296984"/>
              <a:gd name="connsiteY4-30" fmla="*/ 5222594 h 5222594"/>
              <a:gd name="connsiteX0-31" fmla="*/ 0 w 9089934"/>
              <a:gd name="connsiteY0-32" fmla="*/ 5222594 h 5222594"/>
              <a:gd name="connsiteX1-33" fmla="*/ 8941819 w 9089934"/>
              <a:gd name="connsiteY1-34" fmla="*/ 0 h 5222594"/>
              <a:gd name="connsiteX2-35" fmla="*/ 9089934 w 9089934"/>
              <a:gd name="connsiteY2-36" fmla="*/ 388143 h 5222594"/>
              <a:gd name="connsiteX3-37" fmla="*/ 0 w 9089934"/>
              <a:gd name="connsiteY3-38" fmla="*/ 5222594 h 5222594"/>
              <a:gd name="connsiteX0-39" fmla="*/ 0 w 9166678"/>
              <a:gd name="connsiteY0-40" fmla="*/ 5222594 h 5222594"/>
              <a:gd name="connsiteX1-41" fmla="*/ 8941819 w 9166678"/>
              <a:gd name="connsiteY1-42" fmla="*/ 0 h 5222594"/>
              <a:gd name="connsiteX2-43" fmla="*/ 9166678 w 9166678"/>
              <a:gd name="connsiteY2-44" fmla="*/ 345619 h 5222594"/>
              <a:gd name="connsiteX3-45" fmla="*/ 0 w 9166678"/>
              <a:gd name="connsiteY3-46" fmla="*/ 5222594 h 5222594"/>
              <a:gd name="connsiteX0-47" fmla="*/ 0 w 9166678"/>
              <a:gd name="connsiteY0-48" fmla="*/ 5239603 h 5239603"/>
              <a:gd name="connsiteX1-49" fmla="*/ 8941819 w 9166678"/>
              <a:gd name="connsiteY1-50" fmla="*/ 0 h 5239603"/>
              <a:gd name="connsiteX2-51" fmla="*/ 9166678 w 9166678"/>
              <a:gd name="connsiteY2-52" fmla="*/ 362628 h 5239603"/>
              <a:gd name="connsiteX3-53" fmla="*/ 0 w 9166678"/>
              <a:gd name="connsiteY3-54" fmla="*/ 5239603 h 523960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9166678" h="5239603">
                <a:moveTo>
                  <a:pt x="0" y="5239603"/>
                </a:moveTo>
                <a:lnTo>
                  <a:pt x="8941819" y="0"/>
                </a:lnTo>
                <a:lnTo>
                  <a:pt x="9166678" y="362628"/>
                </a:lnTo>
                <a:lnTo>
                  <a:pt x="0" y="5239603"/>
                </a:lnTo>
                <a:close/>
              </a:path>
            </a:pathLst>
          </a:custGeom>
          <a:solidFill>
            <a:srgbClr val="1ED5B7">
              <a:alpha val="50000"/>
            </a:srgbClr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35862" name="组合 6"/>
          <p:cNvGrpSpPr/>
          <p:nvPr/>
        </p:nvGrpSpPr>
        <p:grpSpPr bwMode="auto">
          <a:xfrm>
            <a:off x="2451715" y="5053013"/>
            <a:ext cx="522732" cy="1403350"/>
            <a:chOff x="0" y="0"/>
            <a:chExt cx="522514" cy="1403774"/>
          </a:xfrm>
        </p:grpSpPr>
        <p:sp>
          <p:nvSpPr>
            <p:cNvPr id="35863" name="椭圆 7"/>
            <p:cNvSpPr>
              <a:spLocks noChangeArrowheads="1"/>
            </p:cNvSpPr>
            <p:nvPr/>
          </p:nvSpPr>
          <p:spPr bwMode="auto">
            <a:xfrm>
              <a:off x="0" y="0"/>
              <a:ext cx="522514" cy="52251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rgbClr val="1ED5B7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latin typeface="+mn-ea"/>
              </a:endParaRPr>
            </a:p>
          </p:txBody>
        </p:sp>
        <p:sp>
          <p:nvSpPr>
            <p:cNvPr id="35864" name="椭圆 8"/>
            <p:cNvSpPr>
              <a:spLocks noChangeArrowheads="1"/>
            </p:cNvSpPr>
            <p:nvPr/>
          </p:nvSpPr>
          <p:spPr bwMode="auto">
            <a:xfrm>
              <a:off x="76200" y="76200"/>
              <a:ext cx="370114" cy="370114"/>
            </a:xfrm>
            <a:prstGeom prst="ellipse">
              <a:avLst/>
            </a:prstGeom>
            <a:solidFill>
              <a:srgbClr val="1ED5B7"/>
            </a:solidFill>
            <a:ln w="9525">
              <a:solidFill>
                <a:srgbClr val="1ED5B7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latin typeface="+mn-ea"/>
              </a:endParaRPr>
            </a:p>
          </p:txBody>
        </p:sp>
        <p:cxnSp>
          <p:nvCxnSpPr>
            <p:cNvPr id="35865" name="直接连接符 9"/>
            <p:cNvCxnSpPr>
              <a:cxnSpLocks noChangeShapeType="1"/>
            </p:cNvCxnSpPr>
            <p:nvPr/>
          </p:nvCxnSpPr>
          <p:spPr bwMode="auto">
            <a:xfrm>
              <a:off x="261257" y="522514"/>
              <a:ext cx="0" cy="881260"/>
            </a:xfrm>
            <a:prstGeom prst="line">
              <a:avLst/>
            </a:prstGeom>
            <a:noFill/>
            <a:ln w="19050">
              <a:solidFill>
                <a:srgbClr val="1ED5B7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5857" name="组合 13"/>
          <p:cNvGrpSpPr/>
          <p:nvPr/>
        </p:nvGrpSpPr>
        <p:grpSpPr bwMode="auto">
          <a:xfrm>
            <a:off x="5522849" y="3354388"/>
            <a:ext cx="522351" cy="1403350"/>
            <a:chOff x="0" y="0"/>
            <a:chExt cx="522514" cy="1403774"/>
          </a:xfrm>
        </p:grpSpPr>
        <p:sp>
          <p:nvSpPr>
            <p:cNvPr id="35858" name="椭圆 14"/>
            <p:cNvSpPr>
              <a:spLocks noChangeArrowheads="1"/>
            </p:cNvSpPr>
            <p:nvPr/>
          </p:nvSpPr>
          <p:spPr bwMode="auto">
            <a:xfrm>
              <a:off x="0" y="0"/>
              <a:ext cx="522514" cy="52251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rgbClr val="1ED5B7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latin typeface="+mn-ea"/>
              </a:endParaRPr>
            </a:p>
          </p:txBody>
        </p:sp>
        <p:sp>
          <p:nvSpPr>
            <p:cNvPr id="35859" name="椭圆 15"/>
            <p:cNvSpPr>
              <a:spLocks noChangeArrowheads="1"/>
            </p:cNvSpPr>
            <p:nvPr/>
          </p:nvSpPr>
          <p:spPr bwMode="auto">
            <a:xfrm>
              <a:off x="78015" y="76684"/>
              <a:ext cx="370114" cy="370114"/>
            </a:xfrm>
            <a:prstGeom prst="ellipse">
              <a:avLst/>
            </a:prstGeom>
            <a:solidFill>
              <a:srgbClr val="1ED5B7"/>
            </a:solidFill>
            <a:ln w="9525">
              <a:solidFill>
                <a:srgbClr val="1ED5B7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dirty="0">
                <a:latin typeface="+mn-ea"/>
              </a:endParaRPr>
            </a:p>
          </p:txBody>
        </p:sp>
        <p:cxnSp>
          <p:nvCxnSpPr>
            <p:cNvPr id="35860" name="直接连接符 16"/>
            <p:cNvCxnSpPr>
              <a:cxnSpLocks noChangeShapeType="1"/>
            </p:cNvCxnSpPr>
            <p:nvPr/>
          </p:nvCxnSpPr>
          <p:spPr bwMode="auto">
            <a:xfrm>
              <a:off x="261257" y="522514"/>
              <a:ext cx="0" cy="881260"/>
            </a:xfrm>
            <a:prstGeom prst="line">
              <a:avLst/>
            </a:prstGeom>
            <a:noFill/>
            <a:ln w="19050">
              <a:solidFill>
                <a:srgbClr val="1ED5B7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5852" name="组合 20"/>
          <p:cNvGrpSpPr/>
          <p:nvPr/>
        </p:nvGrpSpPr>
        <p:grpSpPr bwMode="auto">
          <a:xfrm>
            <a:off x="9398422" y="1191648"/>
            <a:ext cx="522351" cy="1403350"/>
            <a:chOff x="0" y="0"/>
            <a:chExt cx="522514" cy="1403774"/>
          </a:xfrm>
        </p:grpSpPr>
        <p:sp>
          <p:nvSpPr>
            <p:cNvPr id="35853" name="椭圆 21"/>
            <p:cNvSpPr>
              <a:spLocks noChangeArrowheads="1"/>
            </p:cNvSpPr>
            <p:nvPr/>
          </p:nvSpPr>
          <p:spPr bwMode="auto">
            <a:xfrm>
              <a:off x="0" y="0"/>
              <a:ext cx="522514" cy="52251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rgbClr val="1ED5B7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latin typeface="+mn-ea"/>
              </a:endParaRPr>
            </a:p>
          </p:txBody>
        </p:sp>
        <p:sp>
          <p:nvSpPr>
            <p:cNvPr id="35854" name="椭圆 22"/>
            <p:cNvSpPr>
              <a:spLocks noChangeArrowheads="1"/>
            </p:cNvSpPr>
            <p:nvPr/>
          </p:nvSpPr>
          <p:spPr bwMode="auto">
            <a:xfrm>
              <a:off x="76200" y="76200"/>
              <a:ext cx="370114" cy="370114"/>
            </a:xfrm>
            <a:prstGeom prst="ellipse">
              <a:avLst/>
            </a:prstGeom>
            <a:solidFill>
              <a:srgbClr val="1ED5B7"/>
            </a:solidFill>
            <a:ln w="9525">
              <a:solidFill>
                <a:srgbClr val="1ED5B7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latin typeface="+mn-ea"/>
              </a:endParaRPr>
            </a:p>
          </p:txBody>
        </p:sp>
        <p:cxnSp>
          <p:nvCxnSpPr>
            <p:cNvPr id="35855" name="直接连接符 23"/>
            <p:cNvCxnSpPr>
              <a:cxnSpLocks noChangeShapeType="1"/>
            </p:cNvCxnSpPr>
            <p:nvPr/>
          </p:nvCxnSpPr>
          <p:spPr bwMode="auto">
            <a:xfrm>
              <a:off x="261257" y="522514"/>
              <a:ext cx="0" cy="881260"/>
            </a:xfrm>
            <a:prstGeom prst="line">
              <a:avLst/>
            </a:prstGeom>
            <a:noFill/>
            <a:ln w="19050">
              <a:solidFill>
                <a:srgbClr val="1ED5B7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5861" name="文本框 5"/>
          <p:cNvSpPr txBox="1">
            <a:spLocks noChangeArrowheads="1"/>
          </p:cNvSpPr>
          <p:nvPr/>
        </p:nvSpPr>
        <p:spPr bwMode="auto">
          <a:xfrm>
            <a:off x="1234653" y="4744865"/>
            <a:ext cx="121706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>
            <a:spAutoFit/>
          </a:bodyPr>
          <a:lstStyle>
            <a:defPPr>
              <a:defRPr lang="zh-CN"/>
            </a:defPPr>
            <a:lvl1pPr algn="r">
              <a:defRPr sz="1600" b="1">
                <a:solidFill>
                  <a:srgbClr val="00A7AA"/>
                </a:solidFill>
                <a:latin typeface="+mn-ea"/>
              </a:defRPr>
            </a:lvl1pPr>
          </a:lstStyle>
          <a:p>
            <a:r>
              <a:rPr lang="zh-CN" altLang="en-US" sz="2000" dirty="0" smtClean="0">
                <a:solidFill>
                  <a:schemeClr val="tx1"/>
                </a:solidFill>
              </a:rPr>
              <a:t>第一阶段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algn="l"/>
            <a:r>
              <a:rPr lang="en-US" altLang="zh-CN" sz="2000" dirty="0" smtClean="0">
                <a:solidFill>
                  <a:schemeClr val="tx1"/>
                </a:solidFill>
              </a:rPr>
              <a:t> 1-3</a:t>
            </a:r>
            <a:r>
              <a:rPr lang="zh-CN" altLang="en-US" sz="2000" dirty="0" smtClean="0">
                <a:solidFill>
                  <a:schemeClr val="tx1"/>
                </a:solidFill>
              </a:rPr>
              <a:t>个月</a:t>
            </a:r>
            <a:endParaRPr lang="en-US" altLang="zh-CN" sz="2000" dirty="0" smtClean="0">
              <a:solidFill>
                <a:schemeClr val="tx1"/>
              </a:solidFill>
            </a:endParaRPr>
          </a:p>
        </p:txBody>
      </p:sp>
      <p:sp>
        <p:nvSpPr>
          <p:cNvPr id="35856" name="文本框 12"/>
          <p:cNvSpPr txBox="1">
            <a:spLocks noChangeArrowheads="1"/>
          </p:cNvSpPr>
          <p:nvPr/>
        </p:nvSpPr>
        <p:spPr bwMode="auto">
          <a:xfrm>
            <a:off x="4305787" y="3039822"/>
            <a:ext cx="121706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>
            <a:spAutoFit/>
          </a:bodyPr>
          <a:lstStyle>
            <a:defPPr>
              <a:defRPr lang="zh-CN"/>
            </a:defPPr>
            <a:lvl1pPr algn="r">
              <a:defRPr sz="1600" b="1">
                <a:solidFill>
                  <a:srgbClr val="00A7AA"/>
                </a:solidFill>
                <a:latin typeface="+mn-ea"/>
              </a:defRPr>
            </a:lvl1pPr>
          </a:lstStyle>
          <a:p>
            <a:r>
              <a:rPr lang="zh-CN" altLang="en-US" sz="2000" dirty="0" smtClean="0">
                <a:solidFill>
                  <a:schemeClr val="tx1"/>
                </a:solidFill>
              </a:rPr>
              <a:t>第二阶段</a:t>
            </a:r>
            <a:endParaRPr lang="en-US" altLang="zh-CN" sz="2000" dirty="0" smtClean="0">
              <a:solidFill>
                <a:schemeClr val="tx1"/>
              </a:solidFill>
            </a:endParaRPr>
          </a:p>
          <a:p>
            <a:r>
              <a:rPr lang="en-US" altLang="zh-CN" sz="2000" dirty="0" smtClean="0">
                <a:solidFill>
                  <a:schemeClr val="tx1"/>
                </a:solidFill>
              </a:rPr>
              <a:t>4-6</a:t>
            </a:r>
            <a:r>
              <a:rPr lang="zh-CN" altLang="en-US" sz="2000" dirty="0" smtClean="0">
                <a:solidFill>
                  <a:schemeClr val="tx1"/>
                </a:solidFill>
              </a:rPr>
              <a:t>个月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35851" name="文本框 19"/>
          <p:cNvSpPr txBox="1">
            <a:spLocks noChangeArrowheads="1"/>
          </p:cNvSpPr>
          <p:nvPr/>
        </p:nvSpPr>
        <p:spPr bwMode="auto">
          <a:xfrm>
            <a:off x="7775838" y="557652"/>
            <a:ext cx="17491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>
            <a:spAutoFit/>
          </a:bodyPr>
          <a:lstStyle>
            <a:defPPr>
              <a:defRPr lang="zh-CN"/>
            </a:defPPr>
            <a:lvl1pPr algn="r">
              <a:defRPr sz="1600" b="1">
                <a:solidFill>
                  <a:srgbClr val="00A7AA"/>
                </a:solidFill>
                <a:latin typeface="+mn-ea"/>
              </a:defRPr>
            </a:lvl1pPr>
          </a:lstStyle>
          <a:p>
            <a:pPr algn="l"/>
            <a:r>
              <a:rPr lang="zh-CN" altLang="en-US" sz="2000" dirty="0" smtClean="0">
                <a:solidFill>
                  <a:schemeClr val="tx1"/>
                </a:solidFill>
              </a:rPr>
              <a:t>第三阶段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algn="l"/>
            <a:r>
              <a:rPr lang="en-US" altLang="zh-CN" sz="2000" dirty="0" smtClean="0">
                <a:solidFill>
                  <a:schemeClr val="tx1"/>
                </a:solidFill>
              </a:rPr>
              <a:t>6</a:t>
            </a:r>
            <a:r>
              <a:rPr lang="zh-CN" altLang="en-US" sz="2000" dirty="0" smtClean="0">
                <a:solidFill>
                  <a:schemeClr val="tx1"/>
                </a:solidFill>
              </a:rPr>
              <a:t>个月</a:t>
            </a:r>
            <a:r>
              <a:rPr lang="en-US" altLang="zh-CN" sz="2000" dirty="0" smtClean="0">
                <a:solidFill>
                  <a:schemeClr val="tx1"/>
                </a:solidFill>
              </a:rPr>
              <a:t>-12</a:t>
            </a:r>
            <a:r>
              <a:rPr lang="zh-CN" altLang="en-US" sz="2000" dirty="0" smtClean="0">
                <a:solidFill>
                  <a:schemeClr val="tx1"/>
                </a:solidFill>
              </a:rPr>
              <a:t>个月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3174727" y="5239481"/>
            <a:ext cx="3459122" cy="1216882"/>
          </a:xfrm>
          <a:prstGeom prst="roundRect">
            <a:avLst/>
          </a:prstGeom>
          <a:noFill/>
          <a:ln w="19050" cmpd="sng">
            <a:solidFill>
              <a:srgbClr val="1ED5B7"/>
            </a:solidFill>
            <a:prstDash val="solid"/>
            <a:round/>
            <a:headEnd type="non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i="0" u="none" strike="noStrike" kern="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324906" y="3922838"/>
            <a:ext cx="876002" cy="876002"/>
          </a:xfrm>
          <a:prstGeom prst="roundRect">
            <a:avLst/>
          </a:prstGeom>
          <a:solidFill>
            <a:srgbClr val="1ED5B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kumimoji="0" lang="zh-CN" altLang="en-US" sz="36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312481" y="5206108"/>
            <a:ext cx="2990861" cy="153272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实现农产品的商城开发，前端及后端的交互，支持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界面，第三方接口，物流接口，订单管理，用户管理，商品管理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溯源数据打通等，测试及修改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化工官网的开发，门户网站。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878250" y="1889351"/>
            <a:ext cx="3459122" cy="1216882"/>
          </a:xfrm>
          <a:prstGeom prst="roundRect">
            <a:avLst/>
          </a:prstGeom>
          <a:noFill/>
          <a:ln w="19050" cmpd="sng">
            <a:solidFill>
              <a:srgbClr val="1ED5B7"/>
            </a:solidFill>
            <a:prstDash val="solid"/>
            <a:round/>
            <a:headEnd type="non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i="0" u="none" strike="noStrike" kern="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6194270" y="3608319"/>
            <a:ext cx="876002" cy="876002"/>
          </a:xfrm>
          <a:prstGeom prst="roundRect">
            <a:avLst/>
          </a:prstGeom>
          <a:solidFill>
            <a:srgbClr val="1ED5B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kumimoji="0" lang="zh-CN" altLang="en-US" sz="36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955619" y="1916356"/>
            <a:ext cx="3272653" cy="8125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不断完善商城功能迭代优化，完善功能模块。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基于商户的发展功能，实现供应链自体化。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阶段性的实现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IOS,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安卓版本，提升用户体验。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8191212" y="2620654"/>
            <a:ext cx="3459122" cy="1216882"/>
          </a:xfrm>
          <a:prstGeom prst="roundRect">
            <a:avLst/>
          </a:prstGeom>
          <a:noFill/>
          <a:ln w="19050" cmpd="sng">
            <a:solidFill>
              <a:srgbClr val="1ED5B7"/>
            </a:solidFill>
            <a:prstDash val="solid"/>
            <a:round/>
            <a:headEnd type="non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i="0" u="none" strike="noStrike" kern="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10181949" y="1511307"/>
            <a:ext cx="876002" cy="876002"/>
          </a:xfrm>
          <a:prstGeom prst="roundRect">
            <a:avLst/>
          </a:prstGeom>
          <a:solidFill>
            <a:srgbClr val="1ED5B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kumimoji="0" lang="zh-CN" altLang="en-US" sz="36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328966" y="2630411"/>
            <a:ext cx="2990861" cy="129266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基于流量的使用，当前版本需要更换更稳定性的架构来支撑。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逐步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开发更稳定的原生版本来替换现有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PHP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架构 ，更安全，分布式并发效率更高的。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-24829" y="441198"/>
            <a:ext cx="1626272" cy="556735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占位符 1"/>
          <p:cNvSpPr txBox="1">
            <a:spLocks/>
          </p:cNvSpPr>
          <p:nvPr/>
        </p:nvSpPr>
        <p:spPr>
          <a:xfrm>
            <a:off x="2209596" y="425878"/>
            <a:ext cx="6038292" cy="55673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200" b="1" kern="1200" spc="3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>
                <a:solidFill>
                  <a:schemeClr val="tx1"/>
                </a:solidFill>
              </a:rPr>
              <a:t>需求定义</a:t>
            </a:r>
            <a:r>
              <a:rPr lang="en-US" altLang="zh-CN" dirty="0" smtClean="0">
                <a:solidFill>
                  <a:schemeClr val="tx1"/>
                </a:solidFill>
              </a:rPr>
              <a:t>-</a:t>
            </a:r>
            <a:r>
              <a:rPr lang="zh-CN" altLang="en-US" dirty="0" smtClean="0">
                <a:solidFill>
                  <a:schemeClr val="tx1"/>
                </a:solidFill>
              </a:rPr>
              <a:t>产品版本计划</a:t>
            </a:r>
            <a:endParaRPr lang="en-US" altLang="zh-CN" dirty="0" smtClean="0">
              <a:solidFill>
                <a:schemeClr val="tx1"/>
              </a:solidFill>
            </a:endParaRPr>
          </a:p>
          <a:p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35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0"/>
                                        <p:tgtEl>
                                          <p:spTgt spid="35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8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750"/>
                                        <p:tgtEl>
                                          <p:spTgt spid="35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58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5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5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750"/>
                                        <p:tgtEl>
                                          <p:spTgt spid="35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358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5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 animBg="1"/>
      <p:bldP spid="35861" grpId="0"/>
      <p:bldP spid="35856" grpId="0"/>
      <p:bldP spid="35851" grpId="0"/>
      <p:bldP spid="26" grpId="0" animBg="1"/>
      <p:bldP spid="27" grpId="0" animBg="1"/>
      <p:bldP spid="28" grpId="0"/>
      <p:bldP spid="29" grpId="0" animBg="1"/>
      <p:bldP spid="33" grpId="0" animBg="1"/>
      <p:bldP spid="34" grpId="0"/>
      <p:bldP spid="35" grpId="0" animBg="1"/>
      <p:bldP spid="36" grpId="0" animBg="1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7684" name="Group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414225"/>
              </p:ext>
            </p:extLst>
          </p:nvPr>
        </p:nvGraphicFramePr>
        <p:xfrm>
          <a:off x="2223135" y="1945640"/>
          <a:ext cx="8050530" cy="3263900"/>
        </p:xfrm>
        <a:graphic>
          <a:graphicData uri="http://schemas.openxmlformats.org/drawingml/2006/table">
            <a:tbl>
              <a:tblPr/>
              <a:tblGrid>
                <a:gridCol w="1985645"/>
                <a:gridCol w="3659505"/>
                <a:gridCol w="2405380"/>
              </a:tblGrid>
              <a:tr h="706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网络性能</a:t>
                      </a: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性能简述</a:t>
                      </a: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价值</a:t>
                      </a: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62801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性能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农产品分类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模块页面打开速度</a:t>
                      </a:r>
                      <a:r>
                        <a:rPr lang="en-US" altLang="zh-CN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秒以内（</a:t>
                      </a:r>
                      <a:r>
                        <a:rPr lang="en-US" altLang="zh-CN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2M</a:t>
                      </a:r>
                      <a:r>
                        <a:rPr lang="zh-CN" altLang="zh-CN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网络政策情况下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），图片加载可以试图片容量试情况增加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          </a:t>
                      </a:r>
                      <a:r>
                        <a:rPr lang="zh-CN" altLang="en-US" sz="1200" b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用户体验影响</a:t>
                      </a:r>
                      <a:endParaRPr kumimoji="0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90043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性能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农产品搜索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框搜索关键字速度</a:t>
                      </a:r>
                      <a:r>
                        <a:rPr lang="en-US" altLang="zh-CN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秒以内（</a:t>
                      </a:r>
                      <a:r>
                        <a:rPr lang="en-US" altLang="zh-CN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2M</a:t>
                      </a:r>
                      <a:r>
                        <a:rPr lang="zh-CN" altLang="zh-CN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网络政策情况下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），如关键字搜索量大分页加载，减少等待时间。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2" charset="-122"/>
                        </a:rPr>
                        <a:t>            </a:t>
                      </a:r>
                      <a:r>
                        <a:rPr lang="zh-CN" altLang="en-US" sz="1200" b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数据库加载影响</a:t>
                      </a:r>
                      <a:endParaRPr kumimoji="0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6273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性能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加载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服务数据库必须一致。一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个用户一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个</a:t>
                      </a:r>
                      <a:r>
                        <a:rPr lang="en-US" altLang="zh-CN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ID </a:t>
                      </a:r>
                      <a:r>
                        <a:rPr lang="en-US" altLang="zh-CN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,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用户可以手机或账户进行登录。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4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用户数据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影响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4019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性能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网络并发最少要支持</a:t>
                      </a:r>
                      <a:r>
                        <a:rPr lang="en-US" altLang="zh-CN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300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用户同时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访问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4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平台建设需求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</a:tbl>
          </a:graphicData>
        </a:graphic>
      </p:graphicFrame>
      <p:sp>
        <p:nvSpPr>
          <p:cNvPr id="10" name="幻灯片编号占位符 1"/>
          <p:cNvSpPr txBox="1"/>
          <p:nvPr/>
        </p:nvSpPr>
        <p:spPr>
          <a:xfrm>
            <a:off x="9677400" y="6245225"/>
            <a:ext cx="533400" cy="47625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B4287A38-7D4B-4736-A91A-821DA9573A75}" type="slidenum">
              <a:rPr lang="en-US" altLang="zh-CN" sz="1400"/>
              <a:t>15</a:t>
            </a:fld>
            <a:endParaRPr lang="en-US" altLang="zh-CN" sz="1400" dirty="0"/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2606190" y="952695"/>
            <a:ext cx="7776000" cy="97"/>
          </a:xfrm>
          <a:prstGeom prst="line">
            <a:avLst/>
          </a:prstGeom>
          <a:ln w="1270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2529841" y="469266"/>
            <a:ext cx="5795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需求定义   </a:t>
            </a:r>
            <a:r>
              <a:rPr lang="en-US" altLang="zh-CN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解决方案层级的性能</a:t>
            </a:r>
          </a:p>
        </p:txBody>
      </p:sp>
    </p:spTree>
    <p:extLst>
      <p:ext uri="{BB962C8B-B14F-4D97-AF65-F5344CB8AC3E}">
        <p14:creationId xmlns:p14="http://schemas.microsoft.com/office/powerpoint/2010/main" val="95241984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87A38-7D4B-4736-A91A-821DA9573A75}" type="slidenum">
              <a:rPr lang="en-US" altLang="zh-CN" smtClean="0"/>
              <a:t>16</a:t>
            </a:fld>
            <a:endParaRPr lang="en-US" altLang="zh-CN"/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2606190" y="800295"/>
            <a:ext cx="7776000" cy="97"/>
          </a:xfrm>
          <a:prstGeom prst="line">
            <a:avLst/>
          </a:prstGeom>
          <a:ln w="1270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2529840" y="316866"/>
            <a:ext cx="6824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需求定义</a:t>
            </a:r>
            <a:r>
              <a:rPr lang="en-US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</a:t>
            </a:r>
            <a:r>
              <a:rPr lang="zh-CN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策略</a:t>
            </a:r>
            <a:endParaRPr lang="zh-CN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713356" y="777875"/>
            <a:ext cx="6867525" cy="1051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b="1" dirty="0" smtClean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农业</a:t>
            </a:r>
            <a:r>
              <a:rPr lang="zh-CN" altLang="zh-CN" sz="1400" b="1" dirty="0" smtClean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云端</a:t>
            </a:r>
            <a:r>
              <a:rPr lang="zh-CN" altLang="zh-CN" sz="1400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框架可</a:t>
            </a:r>
            <a:r>
              <a:rPr lang="zh-CN" altLang="zh-CN" sz="1400" b="1" dirty="0" smtClean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采用</a:t>
            </a:r>
            <a:r>
              <a:rPr lang="en-US" altLang="zh-CN" sz="1400" b="1" dirty="0" err="1" smtClean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ecshop</a:t>
            </a:r>
            <a:r>
              <a:rPr lang="zh-CN" altLang="zh-CN" sz="1400" b="1" dirty="0" smtClean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</a:t>
            </a:r>
            <a:r>
              <a:rPr lang="zh-CN" altLang="en-US" sz="1400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后台</a:t>
            </a:r>
            <a:r>
              <a:rPr lang="zh-CN" altLang="zh-CN" sz="1400" b="1" dirty="0" smtClean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基础</a:t>
            </a:r>
            <a:r>
              <a:rPr lang="zh-CN" altLang="zh-CN" sz="1400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，客户管理部分功能特性做二次开发。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zh-CN" altLang="en-US" sz="1400" dirty="0"/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zh-CN" altLang="en-US" sz="1400" dirty="0"/>
          </a:p>
        </p:txBody>
      </p:sp>
      <p:graphicFrame>
        <p:nvGraphicFramePr>
          <p:cNvPr id="528568" name="Group 18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3222869"/>
              </p:ext>
            </p:extLst>
          </p:nvPr>
        </p:nvGraphicFramePr>
        <p:xfrm>
          <a:off x="2155826" y="1313816"/>
          <a:ext cx="7877175" cy="4495165"/>
        </p:xfrm>
        <a:graphic>
          <a:graphicData uri="http://schemas.openxmlformats.org/drawingml/2006/table">
            <a:tbl>
              <a:tblPr/>
              <a:tblGrid>
                <a:gridCol w="1606550"/>
                <a:gridCol w="1605280"/>
                <a:gridCol w="1412875"/>
                <a:gridCol w="1539875"/>
                <a:gridCol w="1712595"/>
              </a:tblGrid>
              <a:tr h="3346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数据库存储框架</a:t>
                      </a:r>
                    </a:p>
                  </a:txBody>
                  <a:tcPr marL="78354" marR="78354" marT="39189" marB="3918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项目构建与管理</a:t>
                      </a:r>
                    </a:p>
                  </a:txBody>
                  <a:tcPr marL="78354" marR="78354" marT="39189" marB="3918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20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+mn-ea"/>
                        </a:rPr>
                        <a:t>       </a:t>
                      </a:r>
                      <a:r>
                        <a:rPr lang="zh-CN" altLang="zh-CN" sz="12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+mn-ea"/>
                        </a:rPr>
                        <a:t>前</a:t>
                      </a:r>
                      <a:r>
                        <a:rPr lang="zh-CN" altLang="en-US" sz="12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+mn-ea"/>
                        </a:rPr>
                        <a:t>端</a:t>
                      </a:r>
                      <a:r>
                        <a:rPr lang="zh-CN" altLang="zh-CN" sz="12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+mn-ea"/>
                        </a:rPr>
                        <a:t>框架 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8354" marR="78354" marT="39189" marB="3918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后端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框架</a:t>
                      </a:r>
                    </a:p>
                  </a:txBody>
                  <a:tcPr marL="78354" marR="78354" marT="39189" marB="3918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  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服务器环境</a:t>
                      </a:r>
                    </a:p>
                  </a:txBody>
                  <a:tcPr marL="78354" marR="78354" marT="39189" marB="3918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 mysql5.6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：开源免费数据库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Maven|Gradle: 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项目构建管理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AngularJs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 rowSpan="18"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Spring Framework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SpringMVC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MVC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框架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Apache </a:t>
                      </a: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Shiro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安全框架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MyBatis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ORM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框架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MyBatis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Generator: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代码生成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Druid: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数据库连接池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Jsp|Velocity|Thymeleaf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模板引擎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ZooKeeper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分布式协调服务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Dubbo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分布式服务框架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TBSchedule|elastic-job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分布式调度框架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Solr|Elasticsearch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分布式全文搜索引擎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Quartz: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作业调度框架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Ehcache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进程内缓存框架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ActiveMQ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消息队列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JStorm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实时流式计算框架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Log4J: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日志管理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sequence: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分布式高效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ID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Protobuf|json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数据传输</a:t>
                      </a:r>
                      <a:endParaRPr lang="en-US" altLang="zh-CN" sz="900" b="0" u="none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keepalived 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双机热备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20256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Redis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分布式缓存数据库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svn|git: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代码管理工具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Bootstrap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nginx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：负载均衡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20256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FastDFS: 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分布式文件系统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Swagger2: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接口测试框架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jQuery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centos6.6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 dirty="0" err="1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AliOSS</a:t>
                      </a: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云存储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Jenkins: </a:t>
                      </a:r>
                      <a:r>
                        <a:rPr lang="zh-CN" altLang="en-US" sz="900" b="0" u="none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持续集成工具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zTree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tomcat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：应用服务器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mycat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：数据库分片中间件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900" b="1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+mn-ea"/>
                      </a:endParaRPr>
                    </a:p>
                  </a:txBody>
                  <a:tcPr marL="78354" marR="78354" marT="39189" marB="3918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Font-awesome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Apache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：</a:t>
                      </a: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http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服务器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900" b="1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354" marR="78354" marT="39189" marB="3918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900" b="1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354" marR="78354" marT="39189" marB="3918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900" b="1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78354" marR="78354" marT="39189" marB="3918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jre1.7:java</a:t>
                      </a:r>
                      <a:r>
                        <a:rPr lang="zh-CN" altLang="en-US" sz="900" b="0" u="none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虚拟机版本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9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zh-CN" altLang="en-US" sz="9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阿里云服务器部署</a:t>
                      </a: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  <a:tr h="23812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sz="9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solidFill>
                      <a:srgbClr val="1ED5B7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720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等腰三角形 13"/>
          <p:cNvSpPr/>
          <p:nvPr/>
        </p:nvSpPr>
        <p:spPr>
          <a:xfrm flipV="1">
            <a:off x="3500545" y="1643931"/>
            <a:ext cx="5190911" cy="4474915"/>
          </a:xfrm>
          <a:prstGeom prst="triangle">
            <a:avLst/>
          </a:prstGeom>
          <a:solidFill>
            <a:srgbClr val="1ED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371601" y="2794000"/>
            <a:ext cx="9448799" cy="2171700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  <a:effectLst>
            <a:outerShdw blurRad="635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202694" y="1927354"/>
            <a:ext cx="37866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800" b="1" spc="3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altLang="zh-CN" dirty="0"/>
              <a:t>PART FOUR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568706" y="3241496"/>
            <a:ext cx="50545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chemeClr val="bg1"/>
                </a:solidFill>
              </a:rPr>
              <a:t>开发周期及费用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371601" y="4191153"/>
            <a:ext cx="9448799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850"/>
                            </p:stCondLst>
                            <p:childTnLst>
                              <p:par>
                                <p:cTn id="2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 animBg="1"/>
      <p:bldP spid="3" grpId="0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7684" name="Group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832310"/>
              </p:ext>
            </p:extLst>
          </p:nvPr>
        </p:nvGraphicFramePr>
        <p:xfrm>
          <a:off x="2223135" y="1945640"/>
          <a:ext cx="8050530" cy="3456142"/>
        </p:xfrm>
        <a:graphic>
          <a:graphicData uri="http://schemas.openxmlformats.org/drawingml/2006/table">
            <a:tbl>
              <a:tblPr/>
              <a:tblGrid>
                <a:gridCol w="1985645"/>
                <a:gridCol w="3659505"/>
                <a:gridCol w="2405380"/>
              </a:tblGrid>
              <a:tr h="706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开发周期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费用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62801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农业电商平台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农产品电商平台，基于分布式架构来底层架构，电商平台，手机端</a:t>
                      </a:r>
                      <a:r>
                        <a:rPr lang="en-US" altLang="zh-CN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H5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。</a:t>
                      </a:r>
                      <a:endParaRPr lang="en-US" altLang="zh-CN" sz="1200" b="1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90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天，包含前期调研，功能方案设计，测试部署。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         </a:t>
                      </a:r>
                      <a:r>
                        <a:rPr lang="en-US" altLang="zh-CN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5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万</a:t>
                      </a:r>
                      <a:r>
                        <a:rPr lang="en-US" altLang="zh-CN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千元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90043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化工官网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化工官网官方网站，公司宣传推广。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2" charset="-122"/>
                        </a:rPr>
                        <a:t>   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2" charset="-122"/>
                        </a:rPr>
                        <a:t>        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2" charset="-122"/>
                        </a:rPr>
                        <a:t>赠送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6273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第三方接口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微信支付，支付宝支付，短信运营商接口，物流接口。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4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费用由第三方收取</a:t>
                      </a:r>
                      <a:endParaRPr lang="en-US" altLang="zh-CN" sz="1200" b="1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             (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不包含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)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  <a:tr h="4019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服务器域名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7120" marR="77120" marT="40114" marB="40114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阿里云服务器及域名，配置根据需求来定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4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2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  </a:t>
                      </a:r>
                      <a:r>
                        <a:rPr lang="zh-CN" altLang="en-US" sz="12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 阿里云收取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2" charset="-122"/>
                      </a:endParaRPr>
                    </a:p>
                  </a:txBody>
                  <a:tcPr marL="77120" marR="77120" marT="40114" marB="4011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ED5B7"/>
                    </a:solidFill>
                  </a:tcPr>
                </a:tc>
              </a:tr>
            </a:tbl>
          </a:graphicData>
        </a:graphic>
      </p:graphicFrame>
      <p:sp>
        <p:nvSpPr>
          <p:cNvPr id="10" name="幻灯片编号占位符 1"/>
          <p:cNvSpPr txBox="1"/>
          <p:nvPr/>
        </p:nvSpPr>
        <p:spPr>
          <a:xfrm>
            <a:off x="9677400" y="6245225"/>
            <a:ext cx="533400" cy="47625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B4287A38-7D4B-4736-A91A-821DA9573A75}" type="slidenum">
              <a:rPr lang="en-US" altLang="zh-CN" sz="1400"/>
              <a:t>18</a:t>
            </a:fld>
            <a:endParaRPr lang="en-US" altLang="zh-CN" sz="1400" dirty="0"/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2606190" y="952695"/>
            <a:ext cx="7776000" cy="97"/>
          </a:xfrm>
          <a:prstGeom prst="line">
            <a:avLst/>
          </a:prstGeom>
          <a:ln w="1270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2529841" y="469266"/>
            <a:ext cx="5795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开发费用及周期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9813951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等腰三角形 28"/>
          <p:cNvSpPr/>
          <p:nvPr/>
        </p:nvSpPr>
        <p:spPr>
          <a:xfrm flipV="1">
            <a:off x="3479043" y="3332"/>
            <a:ext cx="5480942" cy="2093482"/>
          </a:xfrm>
          <a:prstGeom prst="triangle">
            <a:avLst/>
          </a:prstGeom>
          <a:solidFill>
            <a:srgbClr val="1ED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104901" y="2616200"/>
            <a:ext cx="2222906" cy="2768600"/>
          </a:xfrm>
          <a:prstGeom prst="rect">
            <a:avLst/>
          </a:prstGeom>
          <a:solidFill>
            <a:srgbClr val="1ED5B7"/>
          </a:solidFill>
          <a:ln>
            <a:noFill/>
          </a:ln>
          <a:effectLst>
            <a:outerShdw blurRad="254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91332" y="2616200"/>
            <a:ext cx="2222906" cy="2768600"/>
          </a:xfrm>
          <a:prstGeom prst="rect">
            <a:avLst/>
          </a:prstGeom>
          <a:solidFill>
            <a:srgbClr val="1ED5B7"/>
          </a:solidFill>
          <a:ln>
            <a:noFill/>
          </a:ln>
          <a:effectLst>
            <a:outerShdw blurRad="254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277763" y="2616200"/>
            <a:ext cx="2222906" cy="2768600"/>
          </a:xfrm>
          <a:prstGeom prst="rect">
            <a:avLst/>
          </a:prstGeom>
          <a:solidFill>
            <a:srgbClr val="1ED5B7"/>
          </a:solidFill>
          <a:ln>
            <a:noFill/>
          </a:ln>
          <a:effectLst>
            <a:outerShdw blurRad="254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8864195" y="2616200"/>
            <a:ext cx="2222906" cy="2768600"/>
          </a:xfrm>
          <a:prstGeom prst="rect">
            <a:avLst/>
          </a:prstGeom>
          <a:solidFill>
            <a:srgbClr val="1ED5B7"/>
          </a:solidFill>
          <a:ln>
            <a:noFill/>
          </a:ln>
          <a:effectLst>
            <a:outerShdw blurRad="254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308240" y="160019"/>
            <a:ext cx="1726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spc="300" dirty="0" smtClean="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</a:rPr>
              <a:t>-</a:t>
            </a:r>
            <a:r>
              <a:rPr lang="zh-CN" altLang="en-US" sz="3600" b="1" spc="300" dirty="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</a:rPr>
              <a:t>目录</a:t>
            </a:r>
            <a:r>
              <a:rPr lang="en-US" altLang="zh-CN" sz="3600" b="1" spc="300" dirty="0" smtClean="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</a:rPr>
              <a:t>-</a:t>
            </a:r>
            <a:endParaRPr lang="zh-CN" altLang="en-US" sz="3600" b="1" spc="300" dirty="0">
              <a:solidFill>
                <a:schemeClr val="bg1"/>
              </a:solidFill>
              <a:effectLst>
                <a:outerShdw blurRad="127000" sx="102000" sy="102000" algn="ctr" rotWithShape="0">
                  <a:prstClr val="black">
                    <a:alpha val="50000"/>
                  </a:prstClr>
                </a:outerShdw>
              </a:effectLst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704835" y="2688463"/>
            <a:ext cx="102303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500" b="1" dirty="0">
                <a:solidFill>
                  <a:schemeClr val="bg1"/>
                </a:solidFill>
                <a:latin typeface="Bauhaus 93" panose="04030905020B02020C02" pitchFamily="82" charset="0"/>
              </a:rPr>
              <a:t>1</a:t>
            </a:r>
            <a:endParaRPr lang="zh-CN" altLang="en-US" sz="11500" b="1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291266" y="2688463"/>
            <a:ext cx="102303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500" b="1" dirty="0">
                <a:solidFill>
                  <a:schemeClr val="bg1"/>
                </a:solidFill>
                <a:latin typeface="Bauhaus 93" panose="04030905020B02020C02" pitchFamily="82" charset="0"/>
              </a:rPr>
              <a:t>2</a:t>
            </a:r>
            <a:endParaRPr lang="zh-CN" altLang="en-US" sz="11500" b="1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877697" y="2688463"/>
            <a:ext cx="102303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500" b="1" dirty="0">
                <a:solidFill>
                  <a:schemeClr val="bg1"/>
                </a:solidFill>
                <a:latin typeface="Bauhaus 93" panose="04030905020B02020C02" pitchFamily="82" charset="0"/>
              </a:rPr>
              <a:t>3</a:t>
            </a:r>
            <a:endParaRPr lang="zh-CN" altLang="en-US" sz="11500" b="1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464129" y="2688463"/>
            <a:ext cx="102303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500" b="1" dirty="0">
                <a:solidFill>
                  <a:schemeClr val="bg1"/>
                </a:solidFill>
                <a:latin typeface="Bauhaus 93" panose="04030905020B02020C02" pitchFamily="82" charset="0"/>
              </a:rPr>
              <a:t>4</a:t>
            </a:r>
            <a:endParaRPr lang="zh-CN" altLang="en-US" sz="11500" b="1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316353" y="4499711"/>
            <a:ext cx="180000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3902784" y="4499711"/>
            <a:ext cx="180000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6489215" y="4499711"/>
            <a:ext cx="180000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9075647" y="4499711"/>
            <a:ext cx="180000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1195081" y="4679998"/>
            <a:ext cx="204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农产品困境与趋势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781512" y="4679998"/>
            <a:ext cx="204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农产品电商新趋势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251723" y="4679998"/>
            <a:ext cx="2274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农品平台架构及导图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9069790" y="4679998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开发周期及费用</a:t>
            </a:r>
            <a:endParaRPr lang="zh-CN" alt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checker/>
      </p:transition>
    </mc:Choice>
    <mc:Fallback xmlns="">
      <p:transition spd="slow">
        <p:checker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12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1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1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1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1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29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4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43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4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46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4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4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5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5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5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5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60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6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63" presetID="2" presetClass="entr" presetSubtype="4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6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6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6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7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4" fill="hold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7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4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7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2650"/>
                                </p:stCondLst>
                                <p:childTnLst>
                                  <p:par>
                                    <p:cTn id="80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82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 animBg="1"/>
          <p:bldP spid="2" grpId="0" animBg="1"/>
          <p:bldP spid="4" grpId="0" animBg="1"/>
          <p:bldP spid="5" grpId="0" animBg="1"/>
          <p:bldP spid="6" grpId="0" animBg="1"/>
          <p:bldP spid="24" grpId="0"/>
          <p:bldP spid="25" grpId="0"/>
          <p:bldP spid="26" grpId="0"/>
          <p:bldP spid="27" grpId="0"/>
          <p:bldP spid="28" grpId="0"/>
          <p:bldP spid="34" grpId="0"/>
          <p:bldP spid="35" grpId="0"/>
          <p:bldP spid="36" grpId="0"/>
          <p:bldP spid="3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12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2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4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6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2650"/>
                                </p:stCondLst>
                                <p:childTnLst>
                                  <p:par>
                                    <p:cTn id="80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82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 animBg="1"/>
          <p:bldP spid="2" grpId="0" animBg="1"/>
          <p:bldP spid="4" grpId="0" animBg="1"/>
          <p:bldP spid="5" grpId="0" animBg="1"/>
          <p:bldP spid="6" grpId="0" animBg="1"/>
          <p:bldP spid="24" grpId="0"/>
          <p:bldP spid="25" grpId="0"/>
          <p:bldP spid="26" grpId="0"/>
          <p:bldP spid="27" grpId="0"/>
          <p:bldP spid="28" grpId="0"/>
          <p:bldP spid="34" grpId="0"/>
          <p:bldP spid="35" grpId="0"/>
          <p:bldP spid="36" grpId="0"/>
          <p:bldP spid="37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等腰三角形 13"/>
          <p:cNvSpPr/>
          <p:nvPr/>
        </p:nvSpPr>
        <p:spPr>
          <a:xfrm flipV="1">
            <a:off x="3500545" y="1643931"/>
            <a:ext cx="5190911" cy="4474915"/>
          </a:xfrm>
          <a:prstGeom prst="triangle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371601" y="2794000"/>
            <a:ext cx="9448799" cy="2171700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  <a:effectLst>
            <a:outerShdw blurRad="635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388642" y="1927354"/>
            <a:ext cx="3414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800" b="1" spc="3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222457" y="3258569"/>
            <a:ext cx="57470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chemeClr val="bg1"/>
                </a:solidFill>
              </a:rPr>
              <a:t>农产品困境与趋势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371601" y="4191153"/>
            <a:ext cx="9448799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9" presetClass="entr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800"/>
                            </p:stCondLst>
                            <p:childTnLst>
                              <p:par>
                                <p:cTn id="2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1" animBg="1"/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483174"/>
            <a:ext cx="6875254" cy="3589158"/>
          </a:xfrm>
          <a:prstGeom prst="rect">
            <a:avLst/>
          </a:prstGeom>
        </p:spPr>
      </p:pic>
      <p:sp>
        <p:nvSpPr>
          <p:cNvPr id="15366" name="Freeform 44"/>
          <p:cNvSpPr/>
          <p:nvPr/>
        </p:nvSpPr>
        <p:spPr bwMode="auto">
          <a:xfrm>
            <a:off x="1189567" y="4899803"/>
            <a:ext cx="711200" cy="84667"/>
          </a:xfrm>
          <a:custGeom>
            <a:avLst/>
            <a:gdLst>
              <a:gd name="T0" fmla="*/ 533400 w 336"/>
              <a:gd name="T1" fmla="*/ 0 h 40"/>
              <a:gd name="T2" fmla="*/ 0 w 336"/>
              <a:gd name="T3" fmla="*/ 0 h 40"/>
              <a:gd name="T4" fmla="*/ 0 w 336"/>
              <a:gd name="T5" fmla="*/ 63500 h 40"/>
              <a:gd name="T6" fmla="*/ 476250 w 336"/>
              <a:gd name="T7" fmla="*/ 63500 h 40"/>
              <a:gd name="T8" fmla="*/ 533400 w 336"/>
              <a:gd name="T9" fmla="*/ 0 h 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36" h="40">
                <a:moveTo>
                  <a:pt x="336" y="0"/>
                </a:moveTo>
                <a:lnTo>
                  <a:pt x="0" y="0"/>
                </a:lnTo>
                <a:lnTo>
                  <a:pt x="0" y="40"/>
                </a:lnTo>
                <a:lnTo>
                  <a:pt x="300" y="40"/>
                </a:lnTo>
                <a:lnTo>
                  <a:pt x="336" y="0"/>
                </a:ln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67" name="Freeform 45"/>
          <p:cNvSpPr/>
          <p:nvPr/>
        </p:nvSpPr>
        <p:spPr bwMode="auto">
          <a:xfrm>
            <a:off x="1265767" y="1049057"/>
            <a:ext cx="635000" cy="715433"/>
          </a:xfrm>
          <a:custGeom>
            <a:avLst/>
            <a:gdLst>
              <a:gd name="T0" fmla="*/ 440853 w 148"/>
              <a:gd name="T1" fmla="*/ 0 h 167"/>
              <a:gd name="T2" fmla="*/ 35397 w 148"/>
              <a:gd name="T3" fmla="*/ 0 h 167"/>
              <a:gd name="T4" fmla="*/ 0 w 148"/>
              <a:gd name="T5" fmla="*/ 38556 h 167"/>
              <a:gd name="T6" fmla="*/ 0 w 148"/>
              <a:gd name="T7" fmla="*/ 353433 h 167"/>
              <a:gd name="T8" fmla="*/ 0 w 148"/>
              <a:gd name="T9" fmla="*/ 501232 h 167"/>
              <a:gd name="T10" fmla="*/ 0 w 148"/>
              <a:gd name="T11" fmla="*/ 536575 h 167"/>
              <a:gd name="T12" fmla="*/ 35397 w 148"/>
              <a:gd name="T13" fmla="*/ 536575 h 167"/>
              <a:gd name="T14" fmla="*/ 440853 w 148"/>
              <a:gd name="T15" fmla="*/ 536575 h 167"/>
              <a:gd name="T16" fmla="*/ 476250 w 148"/>
              <a:gd name="T17" fmla="*/ 536575 h 167"/>
              <a:gd name="T18" fmla="*/ 476250 w 148"/>
              <a:gd name="T19" fmla="*/ 501232 h 167"/>
              <a:gd name="T20" fmla="*/ 476250 w 148"/>
              <a:gd name="T21" fmla="*/ 353433 h 167"/>
              <a:gd name="T22" fmla="*/ 476250 w 148"/>
              <a:gd name="T23" fmla="*/ 38556 h 167"/>
              <a:gd name="T24" fmla="*/ 440853 w 148"/>
              <a:gd name="T25" fmla="*/ 0 h 167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48" h="167">
                <a:moveTo>
                  <a:pt x="137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67"/>
                  <a:pt x="0" y="167"/>
                  <a:pt x="0" y="167"/>
                </a:cubicBezTo>
                <a:cubicBezTo>
                  <a:pt x="11" y="167"/>
                  <a:pt x="11" y="167"/>
                  <a:pt x="11" y="167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148" y="167"/>
                  <a:pt x="148" y="167"/>
                  <a:pt x="148" y="167"/>
                </a:cubicBezTo>
                <a:cubicBezTo>
                  <a:pt x="148" y="156"/>
                  <a:pt x="148" y="156"/>
                  <a:pt x="148" y="156"/>
                </a:cubicBezTo>
                <a:cubicBezTo>
                  <a:pt x="148" y="110"/>
                  <a:pt x="148" y="110"/>
                  <a:pt x="148" y="110"/>
                </a:cubicBezTo>
                <a:cubicBezTo>
                  <a:pt x="148" y="12"/>
                  <a:pt x="148" y="12"/>
                  <a:pt x="148" y="12"/>
                </a:cubicBezTo>
                <a:cubicBezTo>
                  <a:pt x="148" y="5"/>
                  <a:pt x="143" y="0"/>
                  <a:pt x="137" y="0"/>
                </a:cubicBez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68" name="Freeform 46"/>
          <p:cNvSpPr>
            <a:spLocks noEditPoints="1"/>
          </p:cNvSpPr>
          <p:nvPr/>
        </p:nvSpPr>
        <p:spPr bwMode="auto">
          <a:xfrm>
            <a:off x="1445685" y="1271307"/>
            <a:ext cx="275167" cy="275167"/>
          </a:xfrm>
          <a:custGeom>
            <a:avLst/>
            <a:gdLst>
              <a:gd name="T0" fmla="*/ 164455 w 64"/>
              <a:gd name="T1" fmla="*/ 151557 h 64"/>
              <a:gd name="T2" fmla="*/ 187027 w 64"/>
              <a:gd name="T3" fmla="*/ 93514 h 64"/>
              <a:gd name="T4" fmla="*/ 180578 w 64"/>
              <a:gd name="T5" fmla="*/ 58043 h 64"/>
              <a:gd name="T6" fmla="*/ 161230 w 64"/>
              <a:gd name="T7" fmla="*/ 25797 h 64"/>
              <a:gd name="T8" fmla="*/ 128984 w 64"/>
              <a:gd name="T9" fmla="*/ 6449 h 64"/>
              <a:gd name="T10" fmla="*/ 29021 w 64"/>
              <a:gd name="T11" fmla="*/ 25797 h 64"/>
              <a:gd name="T12" fmla="*/ 0 w 64"/>
              <a:gd name="T13" fmla="*/ 93514 h 64"/>
              <a:gd name="T14" fmla="*/ 9674 w 64"/>
              <a:gd name="T15" fmla="*/ 128984 h 64"/>
              <a:gd name="T16" fmla="*/ 29021 w 64"/>
              <a:gd name="T17" fmla="*/ 158006 h 64"/>
              <a:gd name="T18" fmla="*/ 93514 w 64"/>
              <a:gd name="T19" fmla="*/ 187027 h 64"/>
              <a:gd name="T20" fmla="*/ 154781 w 64"/>
              <a:gd name="T21" fmla="*/ 164455 h 64"/>
              <a:gd name="T22" fmla="*/ 203150 w 64"/>
              <a:gd name="T23" fmla="*/ 199926 h 64"/>
              <a:gd name="T24" fmla="*/ 148332 w 64"/>
              <a:gd name="T25" fmla="*/ 148332 h 64"/>
              <a:gd name="T26" fmla="*/ 148332 w 64"/>
              <a:gd name="T27" fmla="*/ 148332 h 64"/>
              <a:gd name="T28" fmla="*/ 122535 w 64"/>
              <a:gd name="T29" fmla="*/ 164455 h 64"/>
              <a:gd name="T30" fmla="*/ 64492 w 64"/>
              <a:gd name="T31" fmla="*/ 164455 h 64"/>
              <a:gd name="T32" fmla="*/ 41920 w 64"/>
              <a:gd name="T33" fmla="*/ 148332 h 64"/>
              <a:gd name="T34" fmla="*/ 22572 w 64"/>
              <a:gd name="T35" fmla="*/ 122535 h 64"/>
              <a:gd name="T36" fmla="*/ 22572 w 64"/>
              <a:gd name="T37" fmla="*/ 64492 h 64"/>
              <a:gd name="T38" fmla="*/ 93514 w 64"/>
              <a:gd name="T39" fmla="*/ 16123 h 64"/>
              <a:gd name="T40" fmla="*/ 122535 w 64"/>
              <a:gd name="T41" fmla="*/ 22572 h 64"/>
              <a:gd name="T42" fmla="*/ 148332 w 64"/>
              <a:gd name="T43" fmla="*/ 38695 h 64"/>
              <a:gd name="T44" fmla="*/ 164455 w 64"/>
              <a:gd name="T45" fmla="*/ 64492 h 64"/>
              <a:gd name="T46" fmla="*/ 164455 w 64"/>
              <a:gd name="T47" fmla="*/ 122535 h 64"/>
              <a:gd name="T48" fmla="*/ 70941 w 64"/>
              <a:gd name="T49" fmla="*/ 38695 h 64"/>
              <a:gd name="T50" fmla="*/ 61268 w 64"/>
              <a:gd name="T51" fmla="*/ 41920 h 64"/>
              <a:gd name="T52" fmla="*/ 51594 w 64"/>
              <a:gd name="T53" fmla="*/ 51594 h 64"/>
              <a:gd name="T54" fmla="*/ 45145 w 64"/>
              <a:gd name="T55" fmla="*/ 58043 h 64"/>
              <a:gd name="T56" fmla="*/ 38695 w 64"/>
              <a:gd name="T57" fmla="*/ 70941 h 64"/>
              <a:gd name="T58" fmla="*/ 48369 w 64"/>
              <a:gd name="T59" fmla="*/ 74166 h 64"/>
              <a:gd name="T60" fmla="*/ 58043 w 64"/>
              <a:gd name="T61" fmla="*/ 58043 h 64"/>
              <a:gd name="T62" fmla="*/ 74166 w 64"/>
              <a:gd name="T63" fmla="*/ 48369 h 64"/>
              <a:gd name="T64" fmla="*/ 70941 w 64"/>
              <a:gd name="T65" fmla="*/ 38695 h 64"/>
              <a:gd name="T66" fmla="*/ 148332 w 64"/>
              <a:gd name="T67" fmla="*/ 87064 h 64"/>
              <a:gd name="T68" fmla="*/ 141883 w 64"/>
              <a:gd name="T69" fmla="*/ 112861 h 64"/>
              <a:gd name="T70" fmla="*/ 128984 w 64"/>
              <a:gd name="T71" fmla="*/ 128984 h 64"/>
              <a:gd name="T72" fmla="*/ 93514 w 64"/>
              <a:gd name="T73" fmla="*/ 141883 h 64"/>
              <a:gd name="T74" fmla="*/ 93514 w 64"/>
              <a:gd name="T75" fmla="*/ 154781 h 64"/>
              <a:gd name="T76" fmla="*/ 135434 w 64"/>
              <a:gd name="T77" fmla="*/ 135434 h 64"/>
              <a:gd name="T78" fmla="*/ 148332 w 64"/>
              <a:gd name="T79" fmla="*/ 116086 h 64"/>
              <a:gd name="T80" fmla="*/ 148332 w 64"/>
              <a:gd name="T81" fmla="*/ 87064 h 64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4" h="64">
                <a:moveTo>
                  <a:pt x="63" y="59"/>
                </a:moveTo>
                <a:cubicBezTo>
                  <a:pt x="51" y="47"/>
                  <a:pt x="51" y="47"/>
                  <a:pt x="51" y="47"/>
                </a:cubicBezTo>
                <a:cubicBezTo>
                  <a:pt x="53" y="45"/>
                  <a:pt x="55" y="43"/>
                  <a:pt x="56" y="40"/>
                </a:cubicBezTo>
                <a:cubicBezTo>
                  <a:pt x="57" y="37"/>
                  <a:pt x="58" y="33"/>
                  <a:pt x="58" y="29"/>
                </a:cubicBezTo>
                <a:cubicBezTo>
                  <a:pt x="58" y="25"/>
                  <a:pt x="57" y="21"/>
                  <a:pt x="56" y="18"/>
                </a:cubicBezTo>
                <a:cubicBezTo>
                  <a:pt x="56" y="18"/>
                  <a:pt x="56" y="18"/>
                  <a:pt x="56" y="18"/>
                </a:cubicBezTo>
                <a:cubicBezTo>
                  <a:pt x="54" y="14"/>
                  <a:pt x="52" y="11"/>
                  <a:pt x="50" y="9"/>
                </a:cubicBezTo>
                <a:cubicBezTo>
                  <a:pt x="50" y="8"/>
                  <a:pt x="50" y="8"/>
                  <a:pt x="50" y="8"/>
                </a:cubicBezTo>
                <a:cubicBezTo>
                  <a:pt x="47" y="6"/>
                  <a:pt x="44" y="4"/>
                  <a:pt x="40" y="2"/>
                </a:cubicBezTo>
                <a:cubicBezTo>
                  <a:pt x="40" y="2"/>
                  <a:pt x="40" y="2"/>
                  <a:pt x="40" y="2"/>
                </a:cubicBezTo>
                <a:cubicBezTo>
                  <a:pt x="37" y="1"/>
                  <a:pt x="33" y="0"/>
                  <a:pt x="29" y="0"/>
                </a:cubicBezTo>
                <a:cubicBezTo>
                  <a:pt x="21" y="0"/>
                  <a:pt x="14" y="3"/>
                  <a:pt x="9" y="8"/>
                </a:cubicBezTo>
                <a:cubicBezTo>
                  <a:pt x="6" y="11"/>
                  <a:pt x="4" y="14"/>
                  <a:pt x="3" y="18"/>
                </a:cubicBezTo>
                <a:cubicBezTo>
                  <a:pt x="1" y="21"/>
                  <a:pt x="0" y="25"/>
                  <a:pt x="0" y="29"/>
                </a:cubicBezTo>
                <a:cubicBezTo>
                  <a:pt x="0" y="33"/>
                  <a:pt x="1" y="36"/>
                  <a:pt x="2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4" y="43"/>
                  <a:pt x="6" y="47"/>
                  <a:pt x="9" y="49"/>
                </a:cubicBezTo>
                <a:cubicBezTo>
                  <a:pt x="9" y="49"/>
                  <a:pt x="9" y="49"/>
                  <a:pt x="9" y="49"/>
                </a:cubicBezTo>
                <a:cubicBezTo>
                  <a:pt x="11" y="52"/>
                  <a:pt x="15" y="54"/>
                  <a:pt x="18" y="56"/>
                </a:cubicBezTo>
                <a:cubicBezTo>
                  <a:pt x="22" y="57"/>
                  <a:pt x="25" y="58"/>
                  <a:pt x="29" y="58"/>
                </a:cubicBezTo>
                <a:cubicBezTo>
                  <a:pt x="33" y="58"/>
                  <a:pt x="37" y="57"/>
                  <a:pt x="40" y="56"/>
                </a:cubicBezTo>
                <a:cubicBezTo>
                  <a:pt x="43" y="54"/>
                  <a:pt x="45" y="53"/>
                  <a:pt x="48" y="51"/>
                </a:cubicBezTo>
                <a:cubicBezTo>
                  <a:pt x="59" y="63"/>
                  <a:pt x="59" y="63"/>
                  <a:pt x="59" y="63"/>
                </a:cubicBezTo>
                <a:cubicBezTo>
                  <a:pt x="60" y="64"/>
                  <a:pt x="62" y="64"/>
                  <a:pt x="63" y="62"/>
                </a:cubicBezTo>
                <a:cubicBezTo>
                  <a:pt x="64" y="61"/>
                  <a:pt x="64" y="60"/>
                  <a:pt x="63" y="59"/>
                </a:cubicBezTo>
                <a:close/>
                <a:moveTo>
                  <a:pt x="46" y="46"/>
                </a:move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4" y="48"/>
                  <a:pt x="41" y="49"/>
                  <a:pt x="38" y="51"/>
                </a:cubicBezTo>
                <a:cubicBezTo>
                  <a:pt x="35" y="52"/>
                  <a:pt x="32" y="52"/>
                  <a:pt x="29" y="52"/>
                </a:cubicBezTo>
                <a:cubicBezTo>
                  <a:pt x="26" y="52"/>
                  <a:pt x="23" y="52"/>
                  <a:pt x="20" y="51"/>
                </a:cubicBezTo>
                <a:cubicBezTo>
                  <a:pt x="17" y="49"/>
                  <a:pt x="15" y="48"/>
                  <a:pt x="13" y="46"/>
                </a:cubicBezTo>
                <a:cubicBezTo>
                  <a:pt x="13" y="46"/>
                  <a:pt x="13" y="46"/>
                  <a:pt x="13" y="46"/>
                </a:cubicBezTo>
                <a:cubicBezTo>
                  <a:pt x="10" y="43"/>
                  <a:pt x="9" y="41"/>
                  <a:pt x="7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6" y="35"/>
                  <a:pt x="6" y="32"/>
                  <a:pt x="6" y="29"/>
                </a:cubicBezTo>
                <a:cubicBezTo>
                  <a:pt x="6" y="26"/>
                  <a:pt x="6" y="23"/>
                  <a:pt x="7" y="20"/>
                </a:cubicBezTo>
                <a:cubicBezTo>
                  <a:pt x="9" y="17"/>
                  <a:pt x="10" y="14"/>
                  <a:pt x="13" y="12"/>
                </a:cubicBezTo>
                <a:cubicBezTo>
                  <a:pt x="17" y="8"/>
                  <a:pt x="23" y="5"/>
                  <a:pt x="29" y="5"/>
                </a:cubicBezTo>
                <a:cubicBezTo>
                  <a:pt x="32" y="5"/>
                  <a:pt x="35" y="6"/>
                  <a:pt x="38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41" y="8"/>
                  <a:pt x="44" y="10"/>
                  <a:pt x="46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8" y="15"/>
                  <a:pt x="50" y="17"/>
                  <a:pt x="51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2" y="23"/>
                  <a:pt x="53" y="26"/>
                  <a:pt x="53" y="29"/>
                </a:cubicBezTo>
                <a:cubicBezTo>
                  <a:pt x="53" y="32"/>
                  <a:pt x="52" y="35"/>
                  <a:pt x="51" y="38"/>
                </a:cubicBezTo>
                <a:cubicBezTo>
                  <a:pt x="50" y="41"/>
                  <a:pt x="48" y="43"/>
                  <a:pt x="46" y="46"/>
                </a:cubicBezTo>
                <a:close/>
                <a:moveTo>
                  <a:pt x="22" y="12"/>
                </a:moveTo>
                <a:cubicBezTo>
                  <a:pt x="22" y="12"/>
                  <a:pt x="22" y="12"/>
                  <a:pt x="22" y="12"/>
                </a:cubicBezTo>
                <a:cubicBezTo>
                  <a:pt x="21" y="12"/>
                  <a:pt x="20" y="13"/>
                  <a:pt x="19" y="13"/>
                </a:cubicBezTo>
                <a:cubicBezTo>
                  <a:pt x="18" y="14"/>
                  <a:pt x="17" y="15"/>
                  <a:pt x="16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15" y="17"/>
                  <a:pt x="14" y="17"/>
                  <a:pt x="14" y="18"/>
                </a:cubicBezTo>
                <a:cubicBezTo>
                  <a:pt x="14" y="18"/>
                  <a:pt x="14" y="18"/>
                  <a:pt x="14" y="18"/>
                </a:cubicBezTo>
                <a:cubicBezTo>
                  <a:pt x="13" y="19"/>
                  <a:pt x="12" y="20"/>
                  <a:pt x="12" y="22"/>
                </a:cubicBezTo>
                <a:cubicBezTo>
                  <a:pt x="12" y="22"/>
                  <a:pt x="12" y="23"/>
                  <a:pt x="13" y="24"/>
                </a:cubicBezTo>
                <a:cubicBezTo>
                  <a:pt x="14" y="24"/>
                  <a:pt x="15" y="24"/>
                  <a:pt x="15" y="23"/>
                </a:cubicBezTo>
                <a:cubicBezTo>
                  <a:pt x="15" y="22"/>
                  <a:pt x="16" y="21"/>
                  <a:pt x="16" y="20"/>
                </a:cubicBezTo>
                <a:cubicBezTo>
                  <a:pt x="17" y="19"/>
                  <a:pt x="18" y="19"/>
                  <a:pt x="18" y="18"/>
                </a:cubicBezTo>
                <a:cubicBezTo>
                  <a:pt x="19" y="17"/>
                  <a:pt x="20" y="17"/>
                  <a:pt x="21" y="16"/>
                </a:cubicBezTo>
                <a:cubicBezTo>
                  <a:pt x="21" y="15"/>
                  <a:pt x="22" y="15"/>
                  <a:pt x="23" y="15"/>
                </a:cubicBezTo>
                <a:cubicBezTo>
                  <a:pt x="24" y="14"/>
                  <a:pt x="24" y="13"/>
                  <a:pt x="24" y="13"/>
                </a:cubicBezTo>
                <a:cubicBezTo>
                  <a:pt x="24" y="12"/>
                  <a:pt x="23" y="11"/>
                  <a:pt x="22" y="12"/>
                </a:cubicBezTo>
                <a:close/>
                <a:moveTo>
                  <a:pt x="46" y="27"/>
                </a:moveTo>
                <a:cubicBezTo>
                  <a:pt x="46" y="27"/>
                  <a:pt x="46" y="27"/>
                  <a:pt x="46" y="27"/>
                </a:cubicBezTo>
                <a:cubicBezTo>
                  <a:pt x="45" y="27"/>
                  <a:pt x="45" y="28"/>
                  <a:pt x="45" y="29"/>
                </a:cubicBezTo>
                <a:cubicBezTo>
                  <a:pt x="45" y="31"/>
                  <a:pt x="44" y="33"/>
                  <a:pt x="44" y="35"/>
                </a:cubicBezTo>
                <a:cubicBezTo>
                  <a:pt x="44" y="35"/>
                  <a:pt x="44" y="35"/>
                  <a:pt x="44" y="35"/>
                </a:cubicBezTo>
                <a:cubicBezTo>
                  <a:pt x="43" y="37"/>
                  <a:pt x="42" y="38"/>
                  <a:pt x="40" y="40"/>
                </a:cubicBezTo>
                <a:cubicBezTo>
                  <a:pt x="39" y="41"/>
                  <a:pt x="37" y="42"/>
                  <a:pt x="35" y="43"/>
                </a:cubicBezTo>
                <a:cubicBezTo>
                  <a:pt x="33" y="44"/>
                  <a:pt x="31" y="44"/>
                  <a:pt x="29" y="44"/>
                </a:cubicBezTo>
                <a:cubicBezTo>
                  <a:pt x="28" y="44"/>
                  <a:pt x="28" y="45"/>
                  <a:pt x="28" y="46"/>
                </a:cubicBezTo>
                <a:cubicBezTo>
                  <a:pt x="28" y="47"/>
                  <a:pt x="28" y="48"/>
                  <a:pt x="29" y="48"/>
                </a:cubicBezTo>
                <a:cubicBezTo>
                  <a:pt x="32" y="48"/>
                  <a:pt x="34" y="47"/>
                  <a:pt x="36" y="46"/>
                </a:cubicBezTo>
                <a:cubicBezTo>
                  <a:pt x="39" y="45"/>
                  <a:pt x="41" y="44"/>
                  <a:pt x="42" y="42"/>
                </a:cubicBezTo>
                <a:cubicBezTo>
                  <a:pt x="44" y="40"/>
                  <a:pt x="46" y="38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7" y="34"/>
                  <a:pt x="48" y="31"/>
                  <a:pt x="48" y="29"/>
                </a:cubicBezTo>
                <a:cubicBezTo>
                  <a:pt x="48" y="28"/>
                  <a:pt x="47" y="27"/>
                  <a:pt x="46" y="2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5369" name="Freeform 48"/>
          <p:cNvSpPr/>
          <p:nvPr/>
        </p:nvSpPr>
        <p:spPr bwMode="auto">
          <a:xfrm>
            <a:off x="2163233" y="4899803"/>
            <a:ext cx="711200" cy="84667"/>
          </a:xfrm>
          <a:custGeom>
            <a:avLst/>
            <a:gdLst>
              <a:gd name="T0" fmla="*/ 533400 w 336"/>
              <a:gd name="T1" fmla="*/ 0 h 40"/>
              <a:gd name="T2" fmla="*/ 0 w 336"/>
              <a:gd name="T3" fmla="*/ 0 h 40"/>
              <a:gd name="T4" fmla="*/ 0 w 336"/>
              <a:gd name="T5" fmla="*/ 63500 h 40"/>
              <a:gd name="T6" fmla="*/ 474663 w 336"/>
              <a:gd name="T7" fmla="*/ 63500 h 40"/>
              <a:gd name="T8" fmla="*/ 533400 w 336"/>
              <a:gd name="T9" fmla="*/ 0 h 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36" h="40">
                <a:moveTo>
                  <a:pt x="336" y="0"/>
                </a:moveTo>
                <a:lnTo>
                  <a:pt x="0" y="0"/>
                </a:lnTo>
                <a:lnTo>
                  <a:pt x="0" y="40"/>
                </a:lnTo>
                <a:lnTo>
                  <a:pt x="299" y="40"/>
                </a:lnTo>
                <a:lnTo>
                  <a:pt x="336" y="0"/>
                </a:ln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70" name="Freeform 49"/>
          <p:cNvSpPr/>
          <p:nvPr/>
        </p:nvSpPr>
        <p:spPr bwMode="auto">
          <a:xfrm>
            <a:off x="2239434" y="1049057"/>
            <a:ext cx="632884" cy="715433"/>
          </a:xfrm>
          <a:custGeom>
            <a:avLst/>
            <a:gdLst>
              <a:gd name="T0" fmla="*/ 439384 w 148"/>
              <a:gd name="T1" fmla="*/ 0 h 167"/>
              <a:gd name="T2" fmla="*/ 35279 w 148"/>
              <a:gd name="T3" fmla="*/ 0 h 167"/>
              <a:gd name="T4" fmla="*/ 0 w 148"/>
              <a:gd name="T5" fmla="*/ 38556 h 167"/>
              <a:gd name="T6" fmla="*/ 0 w 148"/>
              <a:gd name="T7" fmla="*/ 353433 h 167"/>
              <a:gd name="T8" fmla="*/ 0 w 148"/>
              <a:gd name="T9" fmla="*/ 501232 h 167"/>
              <a:gd name="T10" fmla="*/ 0 w 148"/>
              <a:gd name="T11" fmla="*/ 536575 h 167"/>
              <a:gd name="T12" fmla="*/ 35279 w 148"/>
              <a:gd name="T13" fmla="*/ 536575 h 167"/>
              <a:gd name="T14" fmla="*/ 439384 w 148"/>
              <a:gd name="T15" fmla="*/ 536575 h 167"/>
              <a:gd name="T16" fmla="*/ 474663 w 148"/>
              <a:gd name="T17" fmla="*/ 536575 h 167"/>
              <a:gd name="T18" fmla="*/ 474663 w 148"/>
              <a:gd name="T19" fmla="*/ 501232 h 167"/>
              <a:gd name="T20" fmla="*/ 474663 w 148"/>
              <a:gd name="T21" fmla="*/ 353433 h 167"/>
              <a:gd name="T22" fmla="*/ 474663 w 148"/>
              <a:gd name="T23" fmla="*/ 38556 h 167"/>
              <a:gd name="T24" fmla="*/ 439384 w 148"/>
              <a:gd name="T25" fmla="*/ 0 h 167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48" h="167">
                <a:moveTo>
                  <a:pt x="137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67"/>
                  <a:pt x="0" y="167"/>
                  <a:pt x="0" y="167"/>
                </a:cubicBezTo>
                <a:cubicBezTo>
                  <a:pt x="11" y="167"/>
                  <a:pt x="11" y="167"/>
                  <a:pt x="11" y="167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148" y="167"/>
                  <a:pt x="148" y="167"/>
                  <a:pt x="148" y="167"/>
                </a:cubicBezTo>
                <a:cubicBezTo>
                  <a:pt x="148" y="156"/>
                  <a:pt x="148" y="156"/>
                  <a:pt x="148" y="156"/>
                </a:cubicBezTo>
                <a:cubicBezTo>
                  <a:pt x="148" y="110"/>
                  <a:pt x="148" y="110"/>
                  <a:pt x="148" y="110"/>
                </a:cubicBezTo>
                <a:cubicBezTo>
                  <a:pt x="148" y="12"/>
                  <a:pt x="148" y="12"/>
                  <a:pt x="148" y="12"/>
                </a:cubicBezTo>
                <a:cubicBezTo>
                  <a:pt x="148" y="5"/>
                  <a:pt x="143" y="0"/>
                  <a:pt x="137" y="0"/>
                </a:cubicBez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71" name="Freeform 50"/>
          <p:cNvSpPr>
            <a:spLocks noEditPoints="1"/>
          </p:cNvSpPr>
          <p:nvPr/>
        </p:nvSpPr>
        <p:spPr bwMode="auto">
          <a:xfrm>
            <a:off x="2436285" y="1258607"/>
            <a:ext cx="239183" cy="296333"/>
          </a:xfrm>
          <a:custGeom>
            <a:avLst/>
            <a:gdLst>
              <a:gd name="T0" fmla="*/ 83287 w 56"/>
              <a:gd name="T1" fmla="*/ 144946 h 69"/>
              <a:gd name="T2" fmla="*/ 80083 w 56"/>
              <a:gd name="T3" fmla="*/ 144946 h 69"/>
              <a:gd name="T4" fmla="*/ 16017 w 56"/>
              <a:gd name="T5" fmla="*/ 144946 h 69"/>
              <a:gd name="T6" fmla="*/ 0 w 56"/>
              <a:gd name="T7" fmla="*/ 112736 h 69"/>
              <a:gd name="T8" fmla="*/ 16017 w 56"/>
              <a:gd name="T9" fmla="*/ 77304 h 69"/>
              <a:gd name="T10" fmla="*/ 48050 w 56"/>
              <a:gd name="T11" fmla="*/ 64420 h 69"/>
              <a:gd name="T12" fmla="*/ 83287 w 56"/>
              <a:gd name="T13" fmla="*/ 77304 h 69"/>
              <a:gd name="T14" fmla="*/ 108914 w 56"/>
              <a:gd name="T15" fmla="*/ 35431 h 69"/>
              <a:gd name="T16" fmla="*/ 144150 w 56"/>
              <a:gd name="T17" fmla="*/ 0 h 69"/>
              <a:gd name="T18" fmla="*/ 179387 w 56"/>
              <a:gd name="T19" fmla="*/ 35431 h 69"/>
              <a:gd name="T20" fmla="*/ 144150 w 56"/>
              <a:gd name="T21" fmla="*/ 70862 h 69"/>
              <a:gd name="T22" fmla="*/ 89694 w 56"/>
              <a:gd name="T23" fmla="*/ 86967 h 69"/>
              <a:gd name="T24" fmla="*/ 89694 w 56"/>
              <a:gd name="T25" fmla="*/ 138504 h 69"/>
              <a:gd name="T26" fmla="*/ 144150 w 56"/>
              <a:gd name="T27" fmla="*/ 154609 h 69"/>
              <a:gd name="T28" fmla="*/ 179387 w 56"/>
              <a:gd name="T29" fmla="*/ 186819 h 69"/>
              <a:gd name="T30" fmla="*/ 169777 w 56"/>
              <a:gd name="T31" fmla="*/ 212587 h 69"/>
              <a:gd name="T32" fmla="*/ 121727 w 56"/>
              <a:gd name="T33" fmla="*/ 212587 h 69"/>
              <a:gd name="T34" fmla="*/ 115320 w 56"/>
              <a:gd name="T35" fmla="*/ 170714 h 69"/>
              <a:gd name="T36" fmla="*/ 156964 w 56"/>
              <a:gd name="T37" fmla="*/ 177156 h 69"/>
              <a:gd name="T38" fmla="*/ 131337 w 56"/>
              <a:gd name="T39" fmla="*/ 177156 h 69"/>
              <a:gd name="T40" fmla="*/ 131337 w 56"/>
              <a:gd name="T41" fmla="*/ 199703 h 69"/>
              <a:gd name="T42" fmla="*/ 156964 w 56"/>
              <a:gd name="T43" fmla="*/ 199703 h 69"/>
              <a:gd name="T44" fmla="*/ 163370 w 56"/>
              <a:gd name="T45" fmla="*/ 186819 h 69"/>
              <a:gd name="T46" fmla="*/ 70473 w 56"/>
              <a:gd name="T47" fmla="*/ 90188 h 69"/>
              <a:gd name="T48" fmla="*/ 48050 w 56"/>
              <a:gd name="T49" fmla="*/ 80525 h 69"/>
              <a:gd name="T50" fmla="*/ 25627 w 56"/>
              <a:gd name="T51" fmla="*/ 90188 h 69"/>
              <a:gd name="T52" fmla="*/ 25627 w 56"/>
              <a:gd name="T53" fmla="*/ 132062 h 69"/>
              <a:gd name="T54" fmla="*/ 48050 w 56"/>
              <a:gd name="T55" fmla="*/ 141725 h 69"/>
              <a:gd name="T56" fmla="*/ 70473 w 56"/>
              <a:gd name="T57" fmla="*/ 132062 h 69"/>
              <a:gd name="T58" fmla="*/ 70473 w 56"/>
              <a:gd name="T59" fmla="*/ 90188 h 69"/>
              <a:gd name="T60" fmla="*/ 156964 w 56"/>
              <a:gd name="T61" fmla="*/ 22547 h 69"/>
              <a:gd name="T62" fmla="*/ 144150 w 56"/>
              <a:gd name="T63" fmla="*/ 19326 h 69"/>
              <a:gd name="T64" fmla="*/ 128134 w 56"/>
              <a:gd name="T65" fmla="*/ 35431 h 69"/>
              <a:gd name="T66" fmla="*/ 144150 w 56"/>
              <a:gd name="T67" fmla="*/ 51536 h 69"/>
              <a:gd name="T68" fmla="*/ 163370 w 56"/>
              <a:gd name="T69" fmla="*/ 35431 h 69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56" h="69">
                <a:moveTo>
                  <a:pt x="36" y="53"/>
                </a:moveTo>
                <a:cubicBezTo>
                  <a:pt x="26" y="45"/>
                  <a:pt x="26" y="45"/>
                  <a:pt x="26" y="45"/>
                </a:cubicBezTo>
                <a:cubicBezTo>
                  <a:pt x="26" y="45"/>
                  <a:pt x="26" y="45"/>
                  <a:pt x="26" y="45"/>
                </a:cubicBezTo>
                <a:cubicBezTo>
                  <a:pt x="25" y="45"/>
                  <a:pt x="25" y="45"/>
                  <a:pt x="25" y="45"/>
                </a:cubicBezTo>
                <a:cubicBezTo>
                  <a:pt x="23" y="48"/>
                  <a:pt x="19" y="50"/>
                  <a:pt x="15" y="50"/>
                </a:cubicBezTo>
                <a:cubicBezTo>
                  <a:pt x="11" y="50"/>
                  <a:pt x="7" y="48"/>
                  <a:pt x="5" y="45"/>
                </a:cubicBezTo>
                <a:cubicBezTo>
                  <a:pt x="4" y="45"/>
                  <a:pt x="4" y="45"/>
                  <a:pt x="4" y="45"/>
                </a:cubicBezTo>
                <a:cubicBezTo>
                  <a:pt x="2" y="42"/>
                  <a:pt x="0" y="39"/>
                  <a:pt x="0" y="35"/>
                </a:cubicBezTo>
                <a:cubicBezTo>
                  <a:pt x="0" y="31"/>
                  <a:pt x="2" y="27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7" y="21"/>
                  <a:pt x="11" y="20"/>
                  <a:pt x="15" y="20"/>
                </a:cubicBezTo>
                <a:cubicBezTo>
                  <a:pt x="19" y="20"/>
                  <a:pt x="23" y="21"/>
                  <a:pt x="26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36" y="16"/>
                  <a:pt x="36" y="16"/>
                  <a:pt x="36" y="16"/>
                </a:cubicBezTo>
                <a:cubicBezTo>
                  <a:pt x="35" y="15"/>
                  <a:pt x="34" y="13"/>
                  <a:pt x="34" y="11"/>
                </a:cubicBezTo>
                <a:cubicBezTo>
                  <a:pt x="34" y="8"/>
                  <a:pt x="36" y="5"/>
                  <a:pt x="38" y="3"/>
                </a:cubicBezTo>
                <a:cubicBezTo>
                  <a:pt x="39" y="1"/>
                  <a:pt x="42" y="0"/>
                  <a:pt x="45" y="0"/>
                </a:cubicBezTo>
                <a:cubicBezTo>
                  <a:pt x="48" y="0"/>
                  <a:pt x="51" y="1"/>
                  <a:pt x="53" y="3"/>
                </a:cubicBezTo>
                <a:cubicBezTo>
                  <a:pt x="55" y="5"/>
                  <a:pt x="56" y="8"/>
                  <a:pt x="56" y="11"/>
                </a:cubicBezTo>
                <a:cubicBezTo>
                  <a:pt x="56" y="14"/>
                  <a:pt x="55" y="17"/>
                  <a:pt x="53" y="19"/>
                </a:cubicBezTo>
                <a:cubicBezTo>
                  <a:pt x="51" y="21"/>
                  <a:pt x="48" y="22"/>
                  <a:pt x="45" y="22"/>
                </a:cubicBezTo>
                <a:cubicBezTo>
                  <a:pt x="42" y="22"/>
                  <a:pt x="40" y="21"/>
                  <a:pt x="38" y="19"/>
                </a:cubicBezTo>
                <a:cubicBezTo>
                  <a:pt x="28" y="27"/>
                  <a:pt x="28" y="27"/>
                  <a:pt x="28" y="27"/>
                </a:cubicBezTo>
                <a:cubicBezTo>
                  <a:pt x="29" y="29"/>
                  <a:pt x="30" y="32"/>
                  <a:pt x="30" y="35"/>
                </a:cubicBezTo>
                <a:cubicBezTo>
                  <a:pt x="30" y="38"/>
                  <a:pt x="29" y="40"/>
                  <a:pt x="28" y="43"/>
                </a:cubicBezTo>
                <a:cubicBezTo>
                  <a:pt x="38" y="51"/>
                  <a:pt x="38" y="51"/>
                  <a:pt x="38" y="51"/>
                </a:cubicBezTo>
                <a:cubicBezTo>
                  <a:pt x="40" y="49"/>
                  <a:pt x="42" y="48"/>
                  <a:pt x="45" y="48"/>
                </a:cubicBezTo>
                <a:cubicBezTo>
                  <a:pt x="48" y="48"/>
                  <a:pt x="51" y="49"/>
                  <a:pt x="53" y="51"/>
                </a:cubicBezTo>
                <a:cubicBezTo>
                  <a:pt x="55" y="53"/>
                  <a:pt x="56" y="55"/>
                  <a:pt x="56" y="58"/>
                </a:cubicBezTo>
                <a:cubicBezTo>
                  <a:pt x="56" y="61"/>
                  <a:pt x="55" y="64"/>
                  <a:pt x="53" y="66"/>
                </a:cubicBezTo>
                <a:cubicBezTo>
                  <a:pt x="53" y="66"/>
                  <a:pt x="53" y="66"/>
                  <a:pt x="53" y="66"/>
                </a:cubicBezTo>
                <a:cubicBezTo>
                  <a:pt x="51" y="68"/>
                  <a:pt x="48" y="69"/>
                  <a:pt x="45" y="69"/>
                </a:cubicBezTo>
                <a:cubicBezTo>
                  <a:pt x="42" y="69"/>
                  <a:pt x="39" y="68"/>
                  <a:pt x="38" y="66"/>
                </a:cubicBezTo>
                <a:cubicBezTo>
                  <a:pt x="36" y="64"/>
                  <a:pt x="34" y="61"/>
                  <a:pt x="34" y="58"/>
                </a:cubicBezTo>
                <a:cubicBezTo>
                  <a:pt x="34" y="56"/>
                  <a:pt x="35" y="55"/>
                  <a:pt x="36" y="53"/>
                </a:cubicBezTo>
                <a:close/>
                <a:moveTo>
                  <a:pt x="49" y="55"/>
                </a:moveTo>
                <a:cubicBezTo>
                  <a:pt x="49" y="55"/>
                  <a:pt x="49" y="55"/>
                  <a:pt x="49" y="55"/>
                </a:cubicBezTo>
                <a:cubicBezTo>
                  <a:pt x="48" y="54"/>
                  <a:pt x="47" y="53"/>
                  <a:pt x="45" y="53"/>
                </a:cubicBezTo>
                <a:cubicBezTo>
                  <a:pt x="44" y="53"/>
                  <a:pt x="42" y="54"/>
                  <a:pt x="41" y="55"/>
                </a:cubicBezTo>
                <a:cubicBezTo>
                  <a:pt x="40" y="55"/>
                  <a:pt x="40" y="57"/>
                  <a:pt x="40" y="58"/>
                </a:cubicBezTo>
                <a:cubicBezTo>
                  <a:pt x="40" y="60"/>
                  <a:pt x="40" y="61"/>
                  <a:pt x="41" y="62"/>
                </a:cubicBezTo>
                <a:cubicBezTo>
                  <a:pt x="42" y="63"/>
                  <a:pt x="44" y="64"/>
                  <a:pt x="45" y="64"/>
                </a:cubicBezTo>
                <a:cubicBezTo>
                  <a:pt x="47" y="64"/>
                  <a:pt x="48" y="63"/>
                  <a:pt x="49" y="62"/>
                </a:cubicBezTo>
                <a:cubicBezTo>
                  <a:pt x="49" y="62"/>
                  <a:pt x="49" y="62"/>
                  <a:pt x="49" y="62"/>
                </a:cubicBezTo>
                <a:cubicBezTo>
                  <a:pt x="50" y="61"/>
                  <a:pt x="51" y="60"/>
                  <a:pt x="51" y="58"/>
                </a:cubicBezTo>
                <a:cubicBezTo>
                  <a:pt x="51" y="57"/>
                  <a:pt x="50" y="55"/>
                  <a:pt x="49" y="55"/>
                </a:cubicBezTo>
                <a:close/>
                <a:moveTo>
                  <a:pt x="22" y="28"/>
                </a:moveTo>
                <a:cubicBezTo>
                  <a:pt x="22" y="28"/>
                  <a:pt x="22" y="28"/>
                  <a:pt x="22" y="28"/>
                </a:cubicBezTo>
                <a:cubicBezTo>
                  <a:pt x="20" y="26"/>
                  <a:pt x="18" y="25"/>
                  <a:pt x="15" y="25"/>
                </a:cubicBezTo>
                <a:cubicBezTo>
                  <a:pt x="12" y="25"/>
                  <a:pt x="10" y="26"/>
                  <a:pt x="8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30"/>
                  <a:pt x="5" y="32"/>
                  <a:pt x="5" y="35"/>
                </a:cubicBezTo>
                <a:cubicBezTo>
                  <a:pt x="5" y="37"/>
                  <a:pt x="6" y="40"/>
                  <a:pt x="8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10" y="43"/>
                  <a:pt x="12" y="44"/>
                  <a:pt x="15" y="44"/>
                </a:cubicBezTo>
                <a:cubicBezTo>
                  <a:pt x="18" y="44"/>
                  <a:pt x="20" y="43"/>
                  <a:pt x="22" y="42"/>
                </a:cubicBezTo>
                <a:cubicBezTo>
                  <a:pt x="22" y="41"/>
                  <a:pt x="22" y="41"/>
                  <a:pt x="22" y="41"/>
                </a:cubicBezTo>
                <a:cubicBezTo>
                  <a:pt x="24" y="40"/>
                  <a:pt x="25" y="37"/>
                  <a:pt x="25" y="35"/>
                </a:cubicBezTo>
                <a:cubicBezTo>
                  <a:pt x="25" y="32"/>
                  <a:pt x="24" y="30"/>
                  <a:pt x="22" y="28"/>
                </a:cubicBezTo>
                <a:cubicBezTo>
                  <a:pt x="22" y="28"/>
                  <a:pt x="22" y="28"/>
                  <a:pt x="22" y="28"/>
                </a:cubicBezTo>
                <a:close/>
                <a:moveTo>
                  <a:pt x="49" y="7"/>
                </a:moveTo>
                <a:cubicBezTo>
                  <a:pt x="49" y="7"/>
                  <a:pt x="49" y="7"/>
                  <a:pt x="49" y="7"/>
                </a:cubicBezTo>
                <a:cubicBezTo>
                  <a:pt x="48" y="6"/>
                  <a:pt x="47" y="6"/>
                  <a:pt x="45" y="6"/>
                </a:cubicBezTo>
                <a:cubicBezTo>
                  <a:pt x="44" y="6"/>
                  <a:pt x="42" y="6"/>
                  <a:pt x="41" y="7"/>
                </a:cubicBezTo>
                <a:cubicBezTo>
                  <a:pt x="40" y="8"/>
                  <a:pt x="40" y="9"/>
                  <a:pt x="40" y="11"/>
                </a:cubicBezTo>
                <a:cubicBezTo>
                  <a:pt x="40" y="12"/>
                  <a:pt x="40" y="14"/>
                  <a:pt x="41" y="15"/>
                </a:cubicBezTo>
                <a:cubicBezTo>
                  <a:pt x="42" y="16"/>
                  <a:pt x="44" y="16"/>
                  <a:pt x="45" y="16"/>
                </a:cubicBezTo>
                <a:cubicBezTo>
                  <a:pt x="47" y="16"/>
                  <a:pt x="48" y="16"/>
                  <a:pt x="49" y="15"/>
                </a:cubicBezTo>
                <a:cubicBezTo>
                  <a:pt x="50" y="14"/>
                  <a:pt x="51" y="12"/>
                  <a:pt x="51" y="11"/>
                </a:cubicBezTo>
                <a:cubicBezTo>
                  <a:pt x="51" y="9"/>
                  <a:pt x="50" y="8"/>
                  <a:pt x="49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5372" name="Freeform 52"/>
          <p:cNvSpPr/>
          <p:nvPr/>
        </p:nvSpPr>
        <p:spPr bwMode="auto">
          <a:xfrm>
            <a:off x="5080000" y="4899803"/>
            <a:ext cx="711200" cy="84667"/>
          </a:xfrm>
          <a:custGeom>
            <a:avLst/>
            <a:gdLst>
              <a:gd name="T0" fmla="*/ 533400 w 336"/>
              <a:gd name="T1" fmla="*/ 0 h 40"/>
              <a:gd name="T2" fmla="*/ 0 w 336"/>
              <a:gd name="T3" fmla="*/ 0 h 40"/>
              <a:gd name="T4" fmla="*/ 0 w 336"/>
              <a:gd name="T5" fmla="*/ 63500 h 40"/>
              <a:gd name="T6" fmla="*/ 476250 w 336"/>
              <a:gd name="T7" fmla="*/ 63500 h 40"/>
              <a:gd name="T8" fmla="*/ 533400 w 336"/>
              <a:gd name="T9" fmla="*/ 0 h 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36" h="40">
                <a:moveTo>
                  <a:pt x="336" y="0"/>
                </a:moveTo>
                <a:lnTo>
                  <a:pt x="0" y="0"/>
                </a:lnTo>
                <a:lnTo>
                  <a:pt x="0" y="40"/>
                </a:lnTo>
                <a:lnTo>
                  <a:pt x="300" y="40"/>
                </a:lnTo>
                <a:lnTo>
                  <a:pt x="336" y="0"/>
                </a:ln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73" name="Freeform 53"/>
          <p:cNvSpPr/>
          <p:nvPr/>
        </p:nvSpPr>
        <p:spPr bwMode="auto">
          <a:xfrm>
            <a:off x="5156200" y="1049057"/>
            <a:ext cx="635000" cy="715433"/>
          </a:xfrm>
          <a:custGeom>
            <a:avLst/>
            <a:gdLst>
              <a:gd name="T0" fmla="*/ 440853 w 148"/>
              <a:gd name="T1" fmla="*/ 0 h 167"/>
              <a:gd name="T2" fmla="*/ 35397 w 148"/>
              <a:gd name="T3" fmla="*/ 0 h 167"/>
              <a:gd name="T4" fmla="*/ 0 w 148"/>
              <a:gd name="T5" fmla="*/ 38556 h 167"/>
              <a:gd name="T6" fmla="*/ 0 w 148"/>
              <a:gd name="T7" fmla="*/ 353433 h 167"/>
              <a:gd name="T8" fmla="*/ 0 w 148"/>
              <a:gd name="T9" fmla="*/ 501232 h 167"/>
              <a:gd name="T10" fmla="*/ 0 w 148"/>
              <a:gd name="T11" fmla="*/ 536575 h 167"/>
              <a:gd name="T12" fmla="*/ 35397 w 148"/>
              <a:gd name="T13" fmla="*/ 536575 h 167"/>
              <a:gd name="T14" fmla="*/ 440853 w 148"/>
              <a:gd name="T15" fmla="*/ 536575 h 167"/>
              <a:gd name="T16" fmla="*/ 476250 w 148"/>
              <a:gd name="T17" fmla="*/ 536575 h 167"/>
              <a:gd name="T18" fmla="*/ 476250 w 148"/>
              <a:gd name="T19" fmla="*/ 501232 h 167"/>
              <a:gd name="T20" fmla="*/ 476250 w 148"/>
              <a:gd name="T21" fmla="*/ 353433 h 167"/>
              <a:gd name="T22" fmla="*/ 476250 w 148"/>
              <a:gd name="T23" fmla="*/ 38556 h 167"/>
              <a:gd name="T24" fmla="*/ 440853 w 148"/>
              <a:gd name="T25" fmla="*/ 0 h 167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48" h="167">
                <a:moveTo>
                  <a:pt x="137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67"/>
                  <a:pt x="0" y="167"/>
                  <a:pt x="0" y="167"/>
                </a:cubicBezTo>
                <a:cubicBezTo>
                  <a:pt x="11" y="167"/>
                  <a:pt x="11" y="167"/>
                  <a:pt x="11" y="167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148" y="167"/>
                  <a:pt x="148" y="167"/>
                  <a:pt x="148" y="167"/>
                </a:cubicBezTo>
                <a:cubicBezTo>
                  <a:pt x="148" y="156"/>
                  <a:pt x="148" y="156"/>
                  <a:pt x="148" y="156"/>
                </a:cubicBezTo>
                <a:cubicBezTo>
                  <a:pt x="148" y="110"/>
                  <a:pt x="148" y="110"/>
                  <a:pt x="148" y="110"/>
                </a:cubicBezTo>
                <a:cubicBezTo>
                  <a:pt x="148" y="12"/>
                  <a:pt x="148" y="12"/>
                  <a:pt x="148" y="12"/>
                </a:cubicBezTo>
                <a:cubicBezTo>
                  <a:pt x="148" y="5"/>
                  <a:pt x="143" y="0"/>
                  <a:pt x="137" y="0"/>
                </a:cubicBez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74" name="Freeform 54"/>
          <p:cNvSpPr>
            <a:spLocks noEditPoints="1"/>
          </p:cNvSpPr>
          <p:nvPr/>
        </p:nvSpPr>
        <p:spPr bwMode="auto">
          <a:xfrm>
            <a:off x="5361518" y="1292473"/>
            <a:ext cx="222249" cy="228600"/>
          </a:xfrm>
          <a:custGeom>
            <a:avLst/>
            <a:gdLst>
              <a:gd name="T0" fmla="*/ 9617 w 52"/>
              <a:gd name="T1" fmla="*/ 3235 h 53"/>
              <a:gd name="T2" fmla="*/ 160276 w 52"/>
              <a:gd name="T3" fmla="*/ 51758 h 53"/>
              <a:gd name="T4" fmla="*/ 166687 w 52"/>
              <a:gd name="T5" fmla="*/ 64698 h 53"/>
              <a:gd name="T6" fmla="*/ 163481 w 52"/>
              <a:gd name="T7" fmla="*/ 67933 h 53"/>
              <a:gd name="T8" fmla="*/ 163481 w 52"/>
              <a:gd name="T9" fmla="*/ 67933 h 53"/>
              <a:gd name="T10" fmla="*/ 118604 w 52"/>
              <a:gd name="T11" fmla="*/ 90577 h 53"/>
              <a:gd name="T12" fmla="*/ 160276 w 52"/>
              <a:gd name="T13" fmla="*/ 135866 h 53"/>
              <a:gd name="T14" fmla="*/ 160276 w 52"/>
              <a:gd name="T15" fmla="*/ 145571 h 53"/>
              <a:gd name="T16" fmla="*/ 144248 w 52"/>
              <a:gd name="T17" fmla="*/ 164980 h 53"/>
              <a:gd name="T18" fmla="*/ 131426 w 52"/>
              <a:gd name="T19" fmla="*/ 164980 h 53"/>
              <a:gd name="T20" fmla="*/ 131426 w 52"/>
              <a:gd name="T21" fmla="*/ 164980 h 53"/>
              <a:gd name="T22" fmla="*/ 89755 w 52"/>
              <a:gd name="T23" fmla="*/ 122926 h 53"/>
              <a:gd name="T24" fmla="*/ 64110 w 52"/>
              <a:gd name="T25" fmla="*/ 164980 h 53"/>
              <a:gd name="T26" fmla="*/ 54494 w 52"/>
              <a:gd name="T27" fmla="*/ 171450 h 53"/>
              <a:gd name="T28" fmla="*/ 51288 w 52"/>
              <a:gd name="T29" fmla="*/ 164980 h 53"/>
              <a:gd name="T30" fmla="*/ 0 w 52"/>
              <a:gd name="T31" fmla="*/ 12940 h 53"/>
              <a:gd name="T32" fmla="*/ 6411 w 52"/>
              <a:gd name="T33" fmla="*/ 3235 h 53"/>
              <a:gd name="T34" fmla="*/ 9617 w 52"/>
              <a:gd name="T35" fmla="*/ 3235 h 53"/>
              <a:gd name="T36" fmla="*/ 137837 w 52"/>
              <a:gd name="T37" fmla="*/ 61463 h 53"/>
              <a:gd name="T38" fmla="*/ 137837 w 52"/>
              <a:gd name="T39" fmla="*/ 61463 h 53"/>
              <a:gd name="T40" fmla="*/ 22439 w 52"/>
              <a:gd name="T41" fmla="*/ 22644 h 53"/>
              <a:gd name="T42" fmla="*/ 60905 w 52"/>
              <a:gd name="T43" fmla="*/ 139101 h 53"/>
              <a:gd name="T44" fmla="*/ 80138 w 52"/>
              <a:gd name="T45" fmla="*/ 103517 h 53"/>
              <a:gd name="T46" fmla="*/ 80138 w 52"/>
              <a:gd name="T47" fmla="*/ 100282 h 53"/>
              <a:gd name="T48" fmla="*/ 92960 w 52"/>
              <a:gd name="T49" fmla="*/ 100282 h 53"/>
              <a:gd name="T50" fmla="*/ 137837 w 52"/>
              <a:gd name="T51" fmla="*/ 145571 h 53"/>
              <a:gd name="T52" fmla="*/ 144248 w 52"/>
              <a:gd name="T53" fmla="*/ 139101 h 53"/>
              <a:gd name="T54" fmla="*/ 99371 w 52"/>
              <a:gd name="T55" fmla="*/ 97047 h 53"/>
              <a:gd name="T56" fmla="*/ 96166 w 52"/>
              <a:gd name="T57" fmla="*/ 93812 h 53"/>
              <a:gd name="T58" fmla="*/ 99371 w 52"/>
              <a:gd name="T59" fmla="*/ 80873 h 53"/>
              <a:gd name="T60" fmla="*/ 137837 w 52"/>
              <a:gd name="T61" fmla="*/ 61463 h 53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52" h="53">
                <a:moveTo>
                  <a:pt x="3" y="1"/>
                </a:moveTo>
                <a:cubicBezTo>
                  <a:pt x="50" y="16"/>
                  <a:pt x="50" y="16"/>
                  <a:pt x="50" y="16"/>
                </a:cubicBezTo>
                <a:cubicBezTo>
                  <a:pt x="52" y="17"/>
                  <a:pt x="52" y="18"/>
                  <a:pt x="52" y="20"/>
                </a:cubicBezTo>
                <a:cubicBezTo>
                  <a:pt x="52" y="20"/>
                  <a:pt x="51" y="21"/>
                  <a:pt x="51" y="21"/>
                </a:cubicBezTo>
                <a:cubicBezTo>
                  <a:pt x="51" y="21"/>
                  <a:pt x="51" y="21"/>
                  <a:pt x="51" y="21"/>
                </a:cubicBezTo>
                <a:cubicBezTo>
                  <a:pt x="37" y="28"/>
                  <a:pt x="37" y="28"/>
                  <a:pt x="37" y="28"/>
                </a:cubicBezTo>
                <a:cubicBezTo>
                  <a:pt x="50" y="42"/>
                  <a:pt x="50" y="42"/>
                  <a:pt x="50" y="42"/>
                </a:cubicBezTo>
                <a:cubicBezTo>
                  <a:pt x="51" y="43"/>
                  <a:pt x="51" y="44"/>
                  <a:pt x="50" y="45"/>
                </a:cubicBezTo>
                <a:cubicBezTo>
                  <a:pt x="45" y="51"/>
                  <a:pt x="45" y="51"/>
                  <a:pt x="45" y="51"/>
                </a:cubicBezTo>
                <a:cubicBezTo>
                  <a:pt x="44" y="52"/>
                  <a:pt x="42" y="52"/>
                  <a:pt x="41" y="51"/>
                </a:cubicBezTo>
                <a:cubicBezTo>
                  <a:pt x="41" y="51"/>
                  <a:pt x="41" y="51"/>
                  <a:pt x="41" y="51"/>
                </a:cubicBezTo>
                <a:cubicBezTo>
                  <a:pt x="28" y="38"/>
                  <a:pt x="28" y="38"/>
                  <a:pt x="28" y="38"/>
                </a:cubicBezTo>
                <a:cubicBezTo>
                  <a:pt x="20" y="51"/>
                  <a:pt x="20" y="51"/>
                  <a:pt x="20" y="51"/>
                </a:cubicBezTo>
                <a:cubicBezTo>
                  <a:pt x="20" y="53"/>
                  <a:pt x="18" y="53"/>
                  <a:pt x="17" y="53"/>
                </a:cubicBezTo>
                <a:cubicBezTo>
                  <a:pt x="16" y="52"/>
                  <a:pt x="16" y="52"/>
                  <a:pt x="16" y="51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0" y="1"/>
                  <a:pt x="2" y="1"/>
                </a:cubicBezTo>
                <a:cubicBezTo>
                  <a:pt x="2" y="0"/>
                  <a:pt x="3" y="0"/>
                  <a:pt x="3" y="1"/>
                </a:cubicBezTo>
                <a:close/>
                <a:moveTo>
                  <a:pt x="43" y="19"/>
                </a:moveTo>
                <a:cubicBezTo>
                  <a:pt x="43" y="19"/>
                  <a:pt x="43" y="19"/>
                  <a:pt x="43" y="19"/>
                </a:cubicBezTo>
                <a:cubicBezTo>
                  <a:pt x="7" y="7"/>
                  <a:pt x="7" y="7"/>
                  <a:pt x="7" y="7"/>
                </a:cubicBezTo>
                <a:cubicBezTo>
                  <a:pt x="19" y="43"/>
                  <a:pt x="19" y="43"/>
                  <a:pt x="19" y="43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32"/>
                  <a:pt x="25" y="32"/>
                  <a:pt x="25" y="31"/>
                </a:cubicBezTo>
                <a:cubicBezTo>
                  <a:pt x="26" y="30"/>
                  <a:pt x="28" y="30"/>
                  <a:pt x="29" y="31"/>
                </a:cubicBezTo>
                <a:cubicBezTo>
                  <a:pt x="43" y="45"/>
                  <a:pt x="43" y="45"/>
                  <a:pt x="43" y="45"/>
                </a:cubicBezTo>
                <a:cubicBezTo>
                  <a:pt x="45" y="43"/>
                  <a:pt x="45" y="43"/>
                  <a:pt x="45" y="43"/>
                </a:cubicBezTo>
                <a:cubicBezTo>
                  <a:pt x="31" y="30"/>
                  <a:pt x="31" y="30"/>
                  <a:pt x="31" y="30"/>
                </a:cubicBezTo>
                <a:cubicBezTo>
                  <a:pt x="31" y="29"/>
                  <a:pt x="30" y="29"/>
                  <a:pt x="30" y="29"/>
                </a:cubicBezTo>
                <a:cubicBezTo>
                  <a:pt x="30" y="28"/>
                  <a:pt x="30" y="26"/>
                  <a:pt x="31" y="25"/>
                </a:cubicBezTo>
                <a:cubicBezTo>
                  <a:pt x="43" y="19"/>
                  <a:pt x="43" y="19"/>
                  <a:pt x="43" y="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5375" name="Freeform 56"/>
          <p:cNvSpPr/>
          <p:nvPr/>
        </p:nvSpPr>
        <p:spPr bwMode="auto">
          <a:xfrm>
            <a:off x="4106333" y="4899803"/>
            <a:ext cx="711200" cy="84667"/>
          </a:xfrm>
          <a:custGeom>
            <a:avLst/>
            <a:gdLst>
              <a:gd name="T0" fmla="*/ 533400 w 336"/>
              <a:gd name="T1" fmla="*/ 0 h 40"/>
              <a:gd name="T2" fmla="*/ 0 w 336"/>
              <a:gd name="T3" fmla="*/ 0 h 40"/>
              <a:gd name="T4" fmla="*/ 0 w 336"/>
              <a:gd name="T5" fmla="*/ 63500 h 40"/>
              <a:gd name="T6" fmla="*/ 476250 w 336"/>
              <a:gd name="T7" fmla="*/ 63500 h 40"/>
              <a:gd name="T8" fmla="*/ 533400 w 336"/>
              <a:gd name="T9" fmla="*/ 0 h 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36" h="40">
                <a:moveTo>
                  <a:pt x="336" y="0"/>
                </a:moveTo>
                <a:lnTo>
                  <a:pt x="0" y="0"/>
                </a:lnTo>
                <a:lnTo>
                  <a:pt x="0" y="40"/>
                </a:lnTo>
                <a:lnTo>
                  <a:pt x="300" y="40"/>
                </a:lnTo>
                <a:lnTo>
                  <a:pt x="336" y="0"/>
                </a:ln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76" name="Freeform 57"/>
          <p:cNvSpPr/>
          <p:nvPr/>
        </p:nvSpPr>
        <p:spPr bwMode="auto">
          <a:xfrm>
            <a:off x="4182533" y="1049057"/>
            <a:ext cx="635000" cy="715433"/>
          </a:xfrm>
          <a:custGeom>
            <a:avLst/>
            <a:gdLst>
              <a:gd name="T0" fmla="*/ 440853 w 148"/>
              <a:gd name="T1" fmla="*/ 0 h 167"/>
              <a:gd name="T2" fmla="*/ 35397 w 148"/>
              <a:gd name="T3" fmla="*/ 0 h 167"/>
              <a:gd name="T4" fmla="*/ 0 w 148"/>
              <a:gd name="T5" fmla="*/ 38556 h 167"/>
              <a:gd name="T6" fmla="*/ 0 w 148"/>
              <a:gd name="T7" fmla="*/ 353433 h 167"/>
              <a:gd name="T8" fmla="*/ 0 w 148"/>
              <a:gd name="T9" fmla="*/ 501232 h 167"/>
              <a:gd name="T10" fmla="*/ 0 w 148"/>
              <a:gd name="T11" fmla="*/ 536575 h 167"/>
              <a:gd name="T12" fmla="*/ 35397 w 148"/>
              <a:gd name="T13" fmla="*/ 536575 h 167"/>
              <a:gd name="T14" fmla="*/ 440853 w 148"/>
              <a:gd name="T15" fmla="*/ 536575 h 167"/>
              <a:gd name="T16" fmla="*/ 476250 w 148"/>
              <a:gd name="T17" fmla="*/ 536575 h 167"/>
              <a:gd name="T18" fmla="*/ 476250 w 148"/>
              <a:gd name="T19" fmla="*/ 501232 h 167"/>
              <a:gd name="T20" fmla="*/ 476250 w 148"/>
              <a:gd name="T21" fmla="*/ 353433 h 167"/>
              <a:gd name="T22" fmla="*/ 476250 w 148"/>
              <a:gd name="T23" fmla="*/ 38556 h 167"/>
              <a:gd name="T24" fmla="*/ 440853 w 148"/>
              <a:gd name="T25" fmla="*/ 0 h 167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48" h="167">
                <a:moveTo>
                  <a:pt x="137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67"/>
                  <a:pt x="0" y="167"/>
                  <a:pt x="0" y="167"/>
                </a:cubicBezTo>
                <a:cubicBezTo>
                  <a:pt x="11" y="167"/>
                  <a:pt x="11" y="167"/>
                  <a:pt x="11" y="167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148" y="167"/>
                  <a:pt x="148" y="167"/>
                  <a:pt x="148" y="167"/>
                </a:cubicBezTo>
                <a:cubicBezTo>
                  <a:pt x="148" y="156"/>
                  <a:pt x="148" y="156"/>
                  <a:pt x="148" y="156"/>
                </a:cubicBezTo>
                <a:cubicBezTo>
                  <a:pt x="148" y="110"/>
                  <a:pt x="148" y="110"/>
                  <a:pt x="148" y="110"/>
                </a:cubicBezTo>
                <a:cubicBezTo>
                  <a:pt x="148" y="12"/>
                  <a:pt x="148" y="12"/>
                  <a:pt x="148" y="12"/>
                </a:cubicBezTo>
                <a:cubicBezTo>
                  <a:pt x="148" y="5"/>
                  <a:pt x="143" y="0"/>
                  <a:pt x="137" y="0"/>
                </a:cubicBez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77" name="Freeform 58"/>
          <p:cNvSpPr>
            <a:spLocks noEditPoints="1"/>
          </p:cNvSpPr>
          <p:nvPr/>
        </p:nvSpPr>
        <p:spPr bwMode="auto">
          <a:xfrm>
            <a:off x="4398434" y="1262840"/>
            <a:ext cx="205317" cy="287867"/>
          </a:xfrm>
          <a:custGeom>
            <a:avLst/>
            <a:gdLst>
              <a:gd name="T0" fmla="*/ 134740 w 48"/>
              <a:gd name="T1" fmla="*/ 58003 h 67"/>
              <a:gd name="T2" fmla="*/ 118699 w 48"/>
              <a:gd name="T3" fmla="*/ 99894 h 67"/>
              <a:gd name="T4" fmla="*/ 118699 w 48"/>
              <a:gd name="T5" fmla="*/ 99894 h 67"/>
              <a:gd name="T6" fmla="*/ 147572 w 48"/>
              <a:gd name="T7" fmla="*/ 138563 h 67"/>
              <a:gd name="T8" fmla="*/ 153988 w 48"/>
              <a:gd name="T9" fmla="*/ 164342 h 67"/>
              <a:gd name="T10" fmla="*/ 147572 w 48"/>
              <a:gd name="T11" fmla="*/ 193343 h 67"/>
              <a:gd name="T12" fmla="*/ 137948 w 48"/>
              <a:gd name="T13" fmla="*/ 199788 h 67"/>
              <a:gd name="T14" fmla="*/ 118699 w 48"/>
              <a:gd name="T15" fmla="*/ 206233 h 67"/>
              <a:gd name="T16" fmla="*/ 112283 w 48"/>
              <a:gd name="T17" fmla="*/ 215900 h 67"/>
              <a:gd name="T18" fmla="*/ 35289 w 48"/>
              <a:gd name="T19" fmla="*/ 206233 h 67"/>
              <a:gd name="T20" fmla="*/ 35289 w 48"/>
              <a:gd name="T21" fmla="*/ 199788 h 67"/>
              <a:gd name="T22" fmla="*/ 16040 w 48"/>
              <a:gd name="T23" fmla="*/ 199788 h 67"/>
              <a:gd name="T24" fmla="*/ 0 w 48"/>
              <a:gd name="T25" fmla="*/ 180454 h 67"/>
              <a:gd name="T26" fmla="*/ 6416 w 48"/>
              <a:gd name="T27" fmla="*/ 138563 h 67"/>
              <a:gd name="T28" fmla="*/ 35289 w 48"/>
              <a:gd name="T29" fmla="*/ 99894 h 67"/>
              <a:gd name="T30" fmla="*/ 19249 w 48"/>
              <a:gd name="T31" fmla="*/ 58003 h 67"/>
              <a:gd name="T32" fmla="*/ 41705 w 48"/>
              <a:gd name="T33" fmla="*/ 183676 h 67"/>
              <a:gd name="T34" fmla="*/ 41705 w 48"/>
              <a:gd name="T35" fmla="*/ 161119 h 67"/>
              <a:gd name="T36" fmla="*/ 51329 w 48"/>
              <a:gd name="T37" fmla="*/ 161119 h 67"/>
              <a:gd name="T38" fmla="*/ 51329 w 48"/>
              <a:gd name="T39" fmla="*/ 190121 h 67"/>
              <a:gd name="T40" fmla="*/ 102659 w 48"/>
              <a:gd name="T41" fmla="*/ 199788 h 67"/>
              <a:gd name="T42" fmla="*/ 102659 w 48"/>
              <a:gd name="T43" fmla="*/ 190121 h 67"/>
              <a:gd name="T44" fmla="*/ 102659 w 48"/>
              <a:gd name="T45" fmla="*/ 161119 h 67"/>
              <a:gd name="T46" fmla="*/ 112283 w 48"/>
              <a:gd name="T47" fmla="*/ 161119 h 67"/>
              <a:gd name="T48" fmla="*/ 134740 w 48"/>
              <a:gd name="T49" fmla="*/ 183676 h 67"/>
              <a:gd name="T50" fmla="*/ 134740 w 48"/>
              <a:gd name="T51" fmla="*/ 164342 h 67"/>
              <a:gd name="T52" fmla="*/ 131531 w 48"/>
              <a:gd name="T53" fmla="*/ 145007 h 67"/>
              <a:gd name="T54" fmla="*/ 102659 w 48"/>
              <a:gd name="T55" fmla="*/ 109561 h 67"/>
              <a:gd name="T56" fmla="*/ 51329 w 48"/>
              <a:gd name="T57" fmla="*/ 109561 h 67"/>
              <a:gd name="T58" fmla="*/ 19249 w 48"/>
              <a:gd name="T59" fmla="*/ 164342 h 67"/>
              <a:gd name="T60" fmla="*/ 19249 w 48"/>
              <a:gd name="T61" fmla="*/ 183676 h 67"/>
              <a:gd name="T62" fmla="*/ 76994 w 48"/>
              <a:gd name="T63" fmla="*/ 19334 h 67"/>
              <a:gd name="T64" fmla="*/ 35289 w 48"/>
              <a:gd name="T65" fmla="*/ 58003 h 67"/>
              <a:gd name="T66" fmla="*/ 118699 w 48"/>
              <a:gd name="T67" fmla="*/ 58003 h 6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8" h="67">
                <a:moveTo>
                  <a:pt x="24" y="0"/>
                </a:moveTo>
                <a:cubicBezTo>
                  <a:pt x="34" y="0"/>
                  <a:pt x="42" y="8"/>
                  <a:pt x="42" y="18"/>
                </a:cubicBezTo>
                <a:cubicBezTo>
                  <a:pt x="42" y="23"/>
                  <a:pt x="40" y="28"/>
                  <a:pt x="37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40" y="35"/>
                  <a:pt x="44" y="38"/>
                  <a:pt x="46" y="43"/>
                </a:cubicBezTo>
                <a:cubicBezTo>
                  <a:pt x="46" y="43"/>
                  <a:pt x="46" y="43"/>
                  <a:pt x="46" y="43"/>
                </a:cubicBezTo>
                <a:cubicBezTo>
                  <a:pt x="47" y="45"/>
                  <a:pt x="48" y="48"/>
                  <a:pt x="48" y="51"/>
                </a:cubicBezTo>
                <a:cubicBezTo>
                  <a:pt x="48" y="56"/>
                  <a:pt x="48" y="56"/>
                  <a:pt x="48" y="56"/>
                </a:cubicBezTo>
                <a:cubicBezTo>
                  <a:pt x="48" y="57"/>
                  <a:pt x="47" y="59"/>
                  <a:pt x="46" y="60"/>
                </a:cubicBezTo>
                <a:cubicBezTo>
                  <a:pt x="46" y="61"/>
                  <a:pt x="44" y="62"/>
                  <a:pt x="43" y="62"/>
                </a:cubicBezTo>
                <a:cubicBezTo>
                  <a:pt x="43" y="62"/>
                  <a:pt x="43" y="62"/>
                  <a:pt x="43" y="62"/>
                </a:cubicBezTo>
                <a:cubicBezTo>
                  <a:pt x="37" y="62"/>
                  <a:pt x="37" y="62"/>
                  <a:pt x="37" y="62"/>
                </a:cubicBezTo>
                <a:cubicBezTo>
                  <a:pt x="37" y="64"/>
                  <a:pt x="37" y="64"/>
                  <a:pt x="37" y="64"/>
                </a:cubicBezTo>
                <a:cubicBezTo>
                  <a:pt x="37" y="66"/>
                  <a:pt x="36" y="67"/>
                  <a:pt x="35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13" y="67"/>
                  <a:pt x="13" y="67"/>
                  <a:pt x="13" y="67"/>
                </a:cubicBezTo>
                <a:cubicBezTo>
                  <a:pt x="12" y="67"/>
                  <a:pt x="11" y="66"/>
                  <a:pt x="11" y="64"/>
                </a:cubicBezTo>
                <a:cubicBezTo>
                  <a:pt x="11" y="64"/>
                  <a:pt x="11" y="64"/>
                  <a:pt x="11" y="64"/>
                </a:cubicBezTo>
                <a:cubicBezTo>
                  <a:pt x="11" y="62"/>
                  <a:pt x="11" y="62"/>
                  <a:pt x="11" y="62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62"/>
                  <a:pt x="5" y="62"/>
                  <a:pt x="5" y="62"/>
                </a:cubicBezTo>
                <a:cubicBezTo>
                  <a:pt x="3" y="62"/>
                  <a:pt x="2" y="61"/>
                  <a:pt x="2" y="60"/>
                </a:cubicBezTo>
                <a:cubicBezTo>
                  <a:pt x="1" y="59"/>
                  <a:pt x="0" y="57"/>
                  <a:pt x="0" y="56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48"/>
                  <a:pt x="1" y="45"/>
                  <a:pt x="2" y="43"/>
                </a:cubicBezTo>
                <a:cubicBezTo>
                  <a:pt x="4" y="38"/>
                  <a:pt x="8" y="35"/>
                  <a:pt x="11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8" y="28"/>
                  <a:pt x="6" y="23"/>
                  <a:pt x="6" y="18"/>
                </a:cubicBezTo>
                <a:cubicBezTo>
                  <a:pt x="6" y="8"/>
                  <a:pt x="14" y="0"/>
                  <a:pt x="24" y="0"/>
                </a:cubicBezTo>
                <a:close/>
                <a:moveTo>
                  <a:pt x="13" y="57"/>
                </a:moveTo>
                <a:cubicBezTo>
                  <a:pt x="13" y="57"/>
                  <a:pt x="13" y="57"/>
                  <a:pt x="13" y="57"/>
                </a:cubicBezTo>
                <a:cubicBezTo>
                  <a:pt x="13" y="50"/>
                  <a:pt x="13" y="50"/>
                  <a:pt x="13" y="50"/>
                </a:cubicBezTo>
                <a:cubicBezTo>
                  <a:pt x="13" y="49"/>
                  <a:pt x="13" y="48"/>
                  <a:pt x="14" y="48"/>
                </a:cubicBezTo>
                <a:cubicBezTo>
                  <a:pt x="15" y="48"/>
                  <a:pt x="16" y="49"/>
                  <a:pt x="16" y="50"/>
                </a:cubicBezTo>
                <a:cubicBezTo>
                  <a:pt x="16" y="59"/>
                  <a:pt x="16" y="59"/>
                  <a:pt x="16" y="59"/>
                </a:cubicBezTo>
                <a:cubicBezTo>
                  <a:pt x="16" y="59"/>
                  <a:pt x="16" y="59"/>
                  <a:pt x="16" y="59"/>
                </a:cubicBezTo>
                <a:cubicBezTo>
                  <a:pt x="16" y="62"/>
                  <a:pt x="16" y="62"/>
                  <a:pt x="16" y="62"/>
                </a:cubicBezTo>
                <a:cubicBezTo>
                  <a:pt x="32" y="62"/>
                  <a:pt x="32" y="62"/>
                  <a:pt x="32" y="62"/>
                </a:cubicBezTo>
                <a:cubicBezTo>
                  <a:pt x="32" y="59"/>
                  <a:pt x="32" y="59"/>
                  <a:pt x="32" y="59"/>
                </a:cubicBezTo>
                <a:cubicBezTo>
                  <a:pt x="32" y="59"/>
                  <a:pt x="32" y="59"/>
                  <a:pt x="32" y="59"/>
                </a:cubicBezTo>
                <a:cubicBezTo>
                  <a:pt x="32" y="59"/>
                  <a:pt x="32" y="59"/>
                  <a:pt x="32" y="59"/>
                </a:cubicBezTo>
                <a:cubicBezTo>
                  <a:pt x="32" y="50"/>
                  <a:pt x="32" y="50"/>
                  <a:pt x="32" y="50"/>
                </a:cubicBezTo>
                <a:cubicBezTo>
                  <a:pt x="32" y="49"/>
                  <a:pt x="33" y="48"/>
                  <a:pt x="34" y="48"/>
                </a:cubicBezTo>
                <a:cubicBezTo>
                  <a:pt x="35" y="48"/>
                  <a:pt x="35" y="49"/>
                  <a:pt x="35" y="50"/>
                </a:cubicBezTo>
                <a:cubicBezTo>
                  <a:pt x="35" y="57"/>
                  <a:pt x="35" y="57"/>
                  <a:pt x="35" y="57"/>
                </a:cubicBezTo>
                <a:cubicBezTo>
                  <a:pt x="42" y="57"/>
                  <a:pt x="42" y="57"/>
                  <a:pt x="42" y="57"/>
                </a:cubicBezTo>
                <a:cubicBezTo>
                  <a:pt x="42" y="57"/>
                  <a:pt x="42" y="56"/>
                  <a:pt x="42" y="56"/>
                </a:cubicBezTo>
                <a:cubicBezTo>
                  <a:pt x="42" y="51"/>
                  <a:pt x="42" y="51"/>
                  <a:pt x="42" y="51"/>
                </a:cubicBezTo>
                <a:cubicBezTo>
                  <a:pt x="42" y="49"/>
                  <a:pt x="42" y="47"/>
                  <a:pt x="41" y="45"/>
                </a:cubicBezTo>
                <a:cubicBezTo>
                  <a:pt x="41" y="45"/>
                  <a:pt x="41" y="45"/>
                  <a:pt x="41" y="45"/>
                </a:cubicBezTo>
                <a:cubicBezTo>
                  <a:pt x="41" y="45"/>
                  <a:pt x="41" y="45"/>
                  <a:pt x="41" y="45"/>
                </a:cubicBezTo>
                <a:cubicBezTo>
                  <a:pt x="40" y="41"/>
                  <a:pt x="35" y="37"/>
                  <a:pt x="32" y="34"/>
                </a:cubicBezTo>
                <a:cubicBezTo>
                  <a:pt x="30" y="36"/>
                  <a:pt x="27" y="37"/>
                  <a:pt x="24" y="37"/>
                </a:cubicBezTo>
                <a:cubicBezTo>
                  <a:pt x="21" y="37"/>
                  <a:pt x="18" y="36"/>
                  <a:pt x="16" y="34"/>
                </a:cubicBezTo>
                <a:cubicBezTo>
                  <a:pt x="13" y="37"/>
                  <a:pt x="8" y="41"/>
                  <a:pt x="7" y="45"/>
                </a:cubicBezTo>
                <a:cubicBezTo>
                  <a:pt x="6" y="47"/>
                  <a:pt x="6" y="49"/>
                  <a:pt x="6" y="51"/>
                </a:cubicBezTo>
                <a:cubicBezTo>
                  <a:pt x="6" y="56"/>
                  <a:pt x="6" y="56"/>
                  <a:pt x="6" y="56"/>
                </a:cubicBezTo>
                <a:cubicBezTo>
                  <a:pt x="6" y="56"/>
                  <a:pt x="6" y="57"/>
                  <a:pt x="6" y="57"/>
                </a:cubicBezTo>
                <a:cubicBezTo>
                  <a:pt x="13" y="57"/>
                  <a:pt x="13" y="57"/>
                  <a:pt x="13" y="57"/>
                </a:cubicBezTo>
                <a:close/>
                <a:moveTo>
                  <a:pt x="24" y="6"/>
                </a:moveTo>
                <a:cubicBezTo>
                  <a:pt x="24" y="6"/>
                  <a:pt x="24" y="6"/>
                  <a:pt x="24" y="6"/>
                </a:cubicBezTo>
                <a:cubicBezTo>
                  <a:pt x="17" y="6"/>
                  <a:pt x="11" y="11"/>
                  <a:pt x="11" y="18"/>
                </a:cubicBezTo>
                <a:cubicBezTo>
                  <a:pt x="11" y="26"/>
                  <a:pt x="17" y="31"/>
                  <a:pt x="24" y="31"/>
                </a:cubicBezTo>
                <a:cubicBezTo>
                  <a:pt x="31" y="31"/>
                  <a:pt x="37" y="26"/>
                  <a:pt x="37" y="18"/>
                </a:cubicBezTo>
                <a:cubicBezTo>
                  <a:pt x="37" y="11"/>
                  <a:pt x="31" y="6"/>
                  <a:pt x="24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5378" name="Freeform 60"/>
          <p:cNvSpPr/>
          <p:nvPr/>
        </p:nvSpPr>
        <p:spPr bwMode="auto">
          <a:xfrm>
            <a:off x="3134784" y="4899803"/>
            <a:ext cx="711200" cy="84667"/>
          </a:xfrm>
          <a:custGeom>
            <a:avLst/>
            <a:gdLst>
              <a:gd name="T0" fmla="*/ 533400 w 336"/>
              <a:gd name="T1" fmla="*/ 0 h 40"/>
              <a:gd name="T2" fmla="*/ 0 w 336"/>
              <a:gd name="T3" fmla="*/ 0 h 40"/>
              <a:gd name="T4" fmla="*/ 0 w 336"/>
              <a:gd name="T5" fmla="*/ 63500 h 40"/>
              <a:gd name="T6" fmla="*/ 476250 w 336"/>
              <a:gd name="T7" fmla="*/ 63500 h 40"/>
              <a:gd name="T8" fmla="*/ 533400 w 336"/>
              <a:gd name="T9" fmla="*/ 0 h 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36" h="40">
                <a:moveTo>
                  <a:pt x="336" y="0"/>
                </a:moveTo>
                <a:lnTo>
                  <a:pt x="0" y="0"/>
                </a:lnTo>
                <a:lnTo>
                  <a:pt x="0" y="40"/>
                </a:lnTo>
                <a:lnTo>
                  <a:pt x="300" y="40"/>
                </a:lnTo>
                <a:lnTo>
                  <a:pt x="336" y="0"/>
                </a:ln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79" name="Freeform 61"/>
          <p:cNvSpPr/>
          <p:nvPr/>
        </p:nvSpPr>
        <p:spPr bwMode="auto">
          <a:xfrm>
            <a:off x="3210984" y="1049057"/>
            <a:ext cx="635000" cy="715433"/>
          </a:xfrm>
          <a:custGeom>
            <a:avLst/>
            <a:gdLst>
              <a:gd name="T0" fmla="*/ 440853 w 148"/>
              <a:gd name="T1" fmla="*/ 0 h 167"/>
              <a:gd name="T2" fmla="*/ 35397 w 148"/>
              <a:gd name="T3" fmla="*/ 0 h 167"/>
              <a:gd name="T4" fmla="*/ 0 w 148"/>
              <a:gd name="T5" fmla="*/ 38556 h 167"/>
              <a:gd name="T6" fmla="*/ 0 w 148"/>
              <a:gd name="T7" fmla="*/ 353433 h 167"/>
              <a:gd name="T8" fmla="*/ 0 w 148"/>
              <a:gd name="T9" fmla="*/ 501232 h 167"/>
              <a:gd name="T10" fmla="*/ 0 w 148"/>
              <a:gd name="T11" fmla="*/ 536575 h 167"/>
              <a:gd name="T12" fmla="*/ 35397 w 148"/>
              <a:gd name="T13" fmla="*/ 536575 h 167"/>
              <a:gd name="T14" fmla="*/ 440853 w 148"/>
              <a:gd name="T15" fmla="*/ 536575 h 167"/>
              <a:gd name="T16" fmla="*/ 476250 w 148"/>
              <a:gd name="T17" fmla="*/ 536575 h 167"/>
              <a:gd name="T18" fmla="*/ 476250 w 148"/>
              <a:gd name="T19" fmla="*/ 501232 h 167"/>
              <a:gd name="T20" fmla="*/ 476250 w 148"/>
              <a:gd name="T21" fmla="*/ 353433 h 167"/>
              <a:gd name="T22" fmla="*/ 476250 w 148"/>
              <a:gd name="T23" fmla="*/ 38556 h 167"/>
              <a:gd name="T24" fmla="*/ 440853 w 148"/>
              <a:gd name="T25" fmla="*/ 0 h 167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48" h="167">
                <a:moveTo>
                  <a:pt x="137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67"/>
                  <a:pt x="0" y="167"/>
                  <a:pt x="0" y="167"/>
                </a:cubicBezTo>
                <a:cubicBezTo>
                  <a:pt x="11" y="167"/>
                  <a:pt x="11" y="167"/>
                  <a:pt x="11" y="167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148" y="167"/>
                  <a:pt x="148" y="167"/>
                  <a:pt x="148" y="167"/>
                </a:cubicBezTo>
                <a:cubicBezTo>
                  <a:pt x="148" y="156"/>
                  <a:pt x="148" y="156"/>
                  <a:pt x="148" y="156"/>
                </a:cubicBezTo>
                <a:cubicBezTo>
                  <a:pt x="148" y="110"/>
                  <a:pt x="148" y="110"/>
                  <a:pt x="148" y="110"/>
                </a:cubicBezTo>
                <a:cubicBezTo>
                  <a:pt x="148" y="12"/>
                  <a:pt x="148" y="12"/>
                  <a:pt x="148" y="12"/>
                </a:cubicBezTo>
                <a:cubicBezTo>
                  <a:pt x="148" y="5"/>
                  <a:pt x="143" y="0"/>
                  <a:pt x="137" y="0"/>
                </a:cubicBezTo>
                <a:close/>
              </a:path>
            </a:pathLst>
          </a:custGeom>
          <a:solidFill>
            <a:srgbClr val="1ED5B7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5380" name="Freeform 62"/>
          <p:cNvSpPr>
            <a:spLocks noEditPoints="1"/>
          </p:cNvSpPr>
          <p:nvPr/>
        </p:nvSpPr>
        <p:spPr bwMode="auto">
          <a:xfrm>
            <a:off x="3390901" y="1271307"/>
            <a:ext cx="275167" cy="270933"/>
          </a:xfrm>
          <a:custGeom>
            <a:avLst/>
            <a:gdLst>
              <a:gd name="T0" fmla="*/ 161230 w 64"/>
              <a:gd name="T1" fmla="*/ 9676 h 63"/>
              <a:gd name="T2" fmla="*/ 138658 w 64"/>
              <a:gd name="T3" fmla="*/ 0 h 63"/>
              <a:gd name="T4" fmla="*/ 3225 w 64"/>
              <a:gd name="T5" fmla="*/ 122565 h 63"/>
              <a:gd name="T6" fmla="*/ 3225 w 64"/>
              <a:gd name="T7" fmla="*/ 122565 h 63"/>
              <a:gd name="T8" fmla="*/ 3225 w 64"/>
              <a:gd name="T9" fmla="*/ 122565 h 63"/>
              <a:gd name="T10" fmla="*/ 3225 w 64"/>
              <a:gd name="T11" fmla="*/ 122565 h 63"/>
              <a:gd name="T12" fmla="*/ 3225 w 64"/>
              <a:gd name="T13" fmla="*/ 122565 h 63"/>
              <a:gd name="T14" fmla="*/ 3225 w 64"/>
              <a:gd name="T15" fmla="*/ 122565 h 63"/>
              <a:gd name="T16" fmla="*/ 3225 w 64"/>
              <a:gd name="T17" fmla="*/ 122565 h 63"/>
              <a:gd name="T18" fmla="*/ 3225 w 64"/>
              <a:gd name="T19" fmla="*/ 122565 h 63"/>
              <a:gd name="T20" fmla="*/ 0 w 64"/>
              <a:gd name="T21" fmla="*/ 122565 h 63"/>
              <a:gd name="T22" fmla="*/ 0 w 64"/>
              <a:gd name="T23" fmla="*/ 125790 h 63"/>
              <a:gd name="T24" fmla="*/ 0 w 64"/>
              <a:gd name="T25" fmla="*/ 125790 h 63"/>
              <a:gd name="T26" fmla="*/ 0 w 64"/>
              <a:gd name="T27" fmla="*/ 125790 h 63"/>
              <a:gd name="T28" fmla="*/ 0 w 64"/>
              <a:gd name="T29" fmla="*/ 125790 h 63"/>
              <a:gd name="T30" fmla="*/ 0 w 64"/>
              <a:gd name="T31" fmla="*/ 125790 h 63"/>
              <a:gd name="T32" fmla="*/ 0 w 64"/>
              <a:gd name="T33" fmla="*/ 125790 h 63"/>
              <a:gd name="T34" fmla="*/ 0 w 64"/>
              <a:gd name="T35" fmla="*/ 125790 h 63"/>
              <a:gd name="T36" fmla="*/ 0 w 64"/>
              <a:gd name="T37" fmla="*/ 125790 h 63"/>
              <a:gd name="T38" fmla="*/ 0 w 64"/>
              <a:gd name="T39" fmla="*/ 125790 h 63"/>
              <a:gd name="T40" fmla="*/ 77391 w 64"/>
              <a:gd name="T41" fmla="*/ 203200 h 63"/>
              <a:gd name="T42" fmla="*/ 77391 w 64"/>
              <a:gd name="T43" fmla="*/ 203200 h 63"/>
              <a:gd name="T44" fmla="*/ 80615 w 64"/>
              <a:gd name="T45" fmla="*/ 203200 h 63"/>
              <a:gd name="T46" fmla="*/ 80615 w 64"/>
              <a:gd name="T47" fmla="*/ 203200 h 63"/>
              <a:gd name="T48" fmla="*/ 80615 w 64"/>
              <a:gd name="T49" fmla="*/ 203200 h 63"/>
              <a:gd name="T50" fmla="*/ 80615 w 64"/>
              <a:gd name="T51" fmla="*/ 203200 h 63"/>
              <a:gd name="T52" fmla="*/ 80615 w 64"/>
              <a:gd name="T53" fmla="*/ 203200 h 63"/>
              <a:gd name="T54" fmla="*/ 83840 w 64"/>
              <a:gd name="T55" fmla="*/ 203200 h 63"/>
              <a:gd name="T56" fmla="*/ 83840 w 64"/>
              <a:gd name="T57" fmla="*/ 203200 h 63"/>
              <a:gd name="T58" fmla="*/ 83840 w 64"/>
              <a:gd name="T59" fmla="*/ 203200 h 63"/>
              <a:gd name="T60" fmla="*/ 196701 w 64"/>
              <a:gd name="T61" fmla="*/ 90311 h 63"/>
              <a:gd name="T62" fmla="*/ 103188 w 64"/>
              <a:gd name="T63" fmla="*/ 48381 h 63"/>
              <a:gd name="T64" fmla="*/ 32246 w 64"/>
              <a:gd name="T65" fmla="*/ 138692 h 63"/>
              <a:gd name="T66" fmla="*/ 19348 w 64"/>
              <a:gd name="T67" fmla="*/ 187073 h 63"/>
              <a:gd name="T68" fmla="*/ 58043 w 64"/>
              <a:gd name="T69" fmla="*/ 187073 h 63"/>
              <a:gd name="T70" fmla="*/ 38695 w 64"/>
              <a:gd name="T71" fmla="*/ 145143 h 63"/>
              <a:gd name="T72" fmla="*/ 61268 w 64"/>
              <a:gd name="T73" fmla="*/ 167721 h 63"/>
              <a:gd name="T74" fmla="*/ 77391 w 64"/>
              <a:gd name="T75" fmla="*/ 183848 h 63"/>
              <a:gd name="T76" fmla="*/ 158006 w 64"/>
              <a:gd name="T77" fmla="*/ 103213 h 63"/>
              <a:gd name="T78" fmla="*/ 187027 w 64"/>
              <a:gd name="T79" fmla="*/ 67733 h 63"/>
              <a:gd name="T80" fmla="*/ 170904 w 64"/>
              <a:gd name="T81" fmla="*/ 90311 h 63"/>
              <a:gd name="T82" fmla="*/ 119311 w 64"/>
              <a:gd name="T83" fmla="*/ 29029 h 63"/>
              <a:gd name="T84" fmla="*/ 138658 w 64"/>
              <a:gd name="T85" fmla="*/ 16127 h 63"/>
              <a:gd name="T86" fmla="*/ 187027 w 64"/>
              <a:gd name="T87" fmla="*/ 67733 h 63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64" h="63">
                <a:moveTo>
                  <a:pt x="64" y="21"/>
                </a:moveTo>
                <a:cubicBezTo>
                  <a:pt x="64" y="18"/>
                  <a:pt x="63" y="16"/>
                  <a:pt x="61" y="14"/>
                </a:cubicBezTo>
                <a:cubicBezTo>
                  <a:pt x="50" y="3"/>
                  <a:pt x="50" y="3"/>
                  <a:pt x="50" y="3"/>
                </a:cubicBezTo>
                <a:cubicBezTo>
                  <a:pt x="48" y="1"/>
                  <a:pt x="45" y="0"/>
                  <a:pt x="4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0" y="0"/>
                  <a:pt x="38" y="1"/>
                  <a:pt x="36" y="3"/>
                </a:cubicBezTo>
                <a:cubicBezTo>
                  <a:pt x="24" y="14"/>
                  <a:pt x="13" y="26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62"/>
                  <a:pt x="1" y="63"/>
                  <a:pt x="3" y="63"/>
                </a:cubicBezTo>
                <a:cubicBezTo>
                  <a:pt x="24" y="63"/>
                  <a:pt x="24" y="63"/>
                  <a:pt x="24" y="63"/>
                </a:cubicBezTo>
                <a:cubicBezTo>
                  <a:pt x="24" y="63"/>
                  <a:pt x="24" y="63"/>
                  <a:pt x="24" y="63"/>
                </a:cubicBezTo>
                <a:cubicBezTo>
                  <a:pt x="24" y="63"/>
                  <a:pt x="24" y="63"/>
                  <a:pt x="24" y="63"/>
                </a:cubicBezTo>
                <a:cubicBezTo>
                  <a:pt x="24" y="63"/>
                  <a:pt x="24" y="63"/>
                  <a:pt x="24" y="63"/>
                </a:cubicBezTo>
                <a:cubicBezTo>
                  <a:pt x="24" y="63"/>
                  <a:pt x="24" y="63"/>
                  <a:pt x="24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38" y="51"/>
                  <a:pt x="49" y="39"/>
                  <a:pt x="61" y="28"/>
                </a:cubicBezTo>
                <a:cubicBezTo>
                  <a:pt x="63" y="26"/>
                  <a:pt x="64" y="23"/>
                  <a:pt x="64" y="21"/>
                </a:cubicBezTo>
                <a:cubicBezTo>
                  <a:pt x="64" y="21"/>
                  <a:pt x="64" y="21"/>
                  <a:pt x="64" y="21"/>
                </a:cubicBezTo>
                <a:close/>
                <a:moveTo>
                  <a:pt x="32" y="15"/>
                </a:moveTo>
                <a:cubicBezTo>
                  <a:pt x="32" y="15"/>
                  <a:pt x="32" y="15"/>
                  <a:pt x="32" y="15"/>
                </a:cubicBezTo>
                <a:cubicBezTo>
                  <a:pt x="35" y="18"/>
                  <a:pt x="35" y="18"/>
                  <a:pt x="35" y="18"/>
                </a:cubicBezTo>
                <a:cubicBezTo>
                  <a:pt x="10" y="43"/>
                  <a:pt x="10" y="43"/>
                  <a:pt x="10" y="43"/>
                </a:cubicBezTo>
                <a:cubicBezTo>
                  <a:pt x="7" y="40"/>
                  <a:pt x="7" y="40"/>
                  <a:pt x="7" y="40"/>
                </a:cubicBezTo>
                <a:cubicBezTo>
                  <a:pt x="32" y="15"/>
                  <a:pt x="32" y="15"/>
                  <a:pt x="32" y="15"/>
                </a:cubicBezTo>
                <a:close/>
                <a:moveTo>
                  <a:pt x="6" y="58"/>
                </a:moveTo>
                <a:cubicBezTo>
                  <a:pt x="6" y="58"/>
                  <a:pt x="6" y="58"/>
                  <a:pt x="6" y="58"/>
                </a:cubicBezTo>
                <a:cubicBezTo>
                  <a:pt x="6" y="46"/>
                  <a:pt x="6" y="46"/>
                  <a:pt x="6" y="46"/>
                </a:cubicBezTo>
                <a:cubicBezTo>
                  <a:pt x="18" y="58"/>
                  <a:pt x="18" y="58"/>
                  <a:pt x="18" y="58"/>
                </a:cubicBezTo>
                <a:cubicBezTo>
                  <a:pt x="6" y="58"/>
                  <a:pt x="6" y="58"/>
                  <a:pt x="6" y="58"/>
                </a:cubicBezTo>
                <a:close/>
                <a:moveTo>
                  <a:pt x="12" y="45"/>
                </a:moveTo>
                <a:cubicBezTo>
                  <a:pt x="12" y="45"/>
                  <a:pt x="12" y="45"/>
                  <a:pt x="12" y="45"/>
                </a:cubicBezTo>
                <a:cubicBezTo>
                  <a:pt x="37" y="20"/>
                  <a:pt x="37" y="20"/>
                  <a:pt x="37" y="20"/>
                </a:cubicBezTo>
                <a:cubicBezTo>
                  <a:pt x="44" y="27"/>
                  <a:pt x="44" y="27"/>
                  <a:pt x="44" y="27"/>
                </a:cubicBezTo>
                <a:cubicBezTo>
                  <a:pt x="19" y="52"/>
                  <a:pt x="19" y="52"/>
                  <a:pt x="19" y="52"/>
                </a:cubicBezTo>
                <a:cubicBezTo>
                  <a:pt x="12" y="45"/>
                  <a:pt x="12" y="45"/>
                  <a:pt x="12" y="45"/>
                </a:cubicBezTo>
                <a:close/>
                <a:moveTo>
                  <a:pt x="24" y="57"/>
                </a:moveTo>
                <a:cubicBezTo>
                  <a:pt x="24" y="57"/>
                  <a:pt x="24" y="57"/>
                  <a:pt x="24" y="57"/>
                </a:cubicBezTo>
                <a:cubicBezTo>
                  <a:pt x="21" y="54"/>
                  <a:pt x="21" y="54"/>
                  <a:pt x="21" y="54"/>
                </a:cubicBezTo>
                <a:cubicBezTo>
                  <a:pt x="46" y="29"/>
                  <a:pt x="46" y="29"/>
                  <a:pt x="46" y="29"/>
                </a:cubicBezTo>
                <a:cubicBezTo>
                  <a:pt x="49" y="32"/>
                  <a:pt x="49" y="32"/>
                  <a:pt x="49" y="32"/>
                </a:cubicBezTo>
                <a:cubicBezTo>
                  <a:pt x="24" y="57"/>
                  <a:pt x="24" y="57"/>
                  <a:pt x="24" y="57"/>
                </a:cubicBezTo>
                <a:close/>
                <a:moveTo>
                  <a:pt x="58" y="21"/>
                </a:moveTo>
                <a:cubicBezTo>
                  <a:pt x="58" y="21"/>
                  <a:pt x="58" y="21"/>
                  <a:pt x="58" y="21"/>
                </a:cubicBezTo>
                <a:cubicBezTo>
                  <a:pt x="58" y="21"/>
                  <a:pt x="58" y="21"/>
                  <a:pt x="58" y="21"/>
                </a:cubicBezTo>
                <a:cubicBezTo>
                  <a:pt x="58" y="22"/>
                  <a:pt x="58" y="23"/>
                  <a:pt x="57" y="24"/>
                </a:cubicBezTo>
                <a:cubicBezTo>
                  <a:pt x="53" y="28"/>
                  <a:pt x="53" y="28"/>
                  <a:pt x="53" y="28"/>
                </a:cubicBezTo>
                <a:cubicBezTo>
                  <a:pt x="35" y="11"/>
                  <a:pt x="35" y="11"/>
                  <a:pt x="35" y="11"/>
                </a:cubicBezTo>
                <a:cubicBezTo>
                  <a:pt x="36" y="11"/>
                  <a:pt x="36" y="11"/>
                  <a:pt x="36" y="11"/>
                </a:cubicBezTo>
                <a:cubicBezTo>
                  <a:pt x="37" y="9"/>
                  <a:pt x="37" y="9"/>
                  <a:pt x="37" y="9"/>
                </a:cubicBezTo>
                <a:cubicBezTo>
                  <a:pt x="40" y="7"/>
                  <a:pt x="40" y="7"/>
                  <a:pt x="40" y="7"/>
                </a:cubicBezTo>
                <a:cubicBezTo>
                  <a:pt x="41" y="6"/>
                  <a:pt x="42" y="5"/>
                  <a:pt x="43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4" y="5"/>
                  <a:pt x="45" y="6"/>
                  <a:pt x="46" y="7"/>
                </a:cubicBezTo>
                <a:cubicBezTo>
                  <a:pt x="57" y="18"/>
                  <a:pt x="57" y="18"/>
                  <a:pt x="57" y="18"/>
                </a:cubicBezTo>
                <a:cubicBezTo>
                  <a:pt x="58" y="18"/>
                  <a:pt x="58" y="20"/>
                  <a:pt x="58" y="21"/>
                </a:cubicBezTo>
                <a:cubicBezTo>
                  <a:pt x="58" y="21"/>
                  <a:pt x="58" y="21"/>
                  <a:pt x="58" y="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pic>
        <p:nvPicPr>
          <p:cNvPr id="15390" name="Picture 66" descr="apple icon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7488" y="2189988"/>
            <a:ext cx="4986150" cy="401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14704" y="425878"/>
            <a:ext cx="4803679" cy="556735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解决传统农产品的困境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94166" y="5106774"/>
            <a:ext cx="618779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有机食品的贸易有逐步电子化的趋势，蔬菜、粮油、水果等有机品种的成长空间与机会巨大</a:t>
            </a: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。互联网在</a:t>
            </a: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有机食品贸易中可以起到一下几个方面的举足轻重的</a:t>
            </a: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作用。</a:t>
            </a:r>
            <a:endParaRPr lang="en-US" altLang="zh-CN" sz="1000" dirty="0" smtClean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削减过多的有机食品流通中介环节。通过电子商务平台，生产者能直接和消费者进行交流，迅速地了解市场信息自主地进行交易，其信息获取能力、产品自销能力和风险抵抗能力大大加强，对传统中介的依赖性也大大降低，电子商务可以减少中介环节，但不能完全消除市场中介社会分工的必然性，仍需要有专门从事有机食品流通的组织。我们可以通过电子商务选择和保留附加值高的流通环节，合并或去除附加值低的渠道。</a:t>
            </a:r>
          </a:p>
          <a:p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降低有机食品的流通成本。通过电子商务平台，生产者能直接、迅速、准确地了解市场需求，生产出适销、适量的有机食品，避免因过剩而导致超额的运输、储藏、加工及损耗成本等。以电子商务中介代替传统中介能节约包括信息搜寻成本、摊位费、产品陈列费用、询价议价成本等在内的交易成本和因信息不通畅而带来的风险成本。</a:t>
            </a:r>
          </a:p>
        </p:txBody>
      </p:sp>
      <p:sp>
        <p:nvSpPr>
          <p:cNvPr id="31" name="Rectangle 36"/>
          <p:cNvSpPr>
            <a:spLocks noChangeArrowheads="1"/>
          </p:cNvSpPr>
          <p:nvPr/>
        </p:nvSpPr>
        <p:spPr bwMode="auto">
          <a:xfrm>
            <a:off x="8216400" y="1675357"/>
            <a:ext cx="250741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/>
              <a:t>互联网</a:t>
            </a:r>
            <a:r>
              <a:rPr lang="zh-CN" altLang="en-US" sz="2000" b="1" dirty="0" smtClean="0"/>
              <a:t>＋有机农产品</a:t>
            </a:r>
            <a:endParaRPr lang="zh-CN" altLang="en-US" sz="2000" b="1" dirty="0"/>
          </a:p>
        </p:txBody>
      </p:sp>
      <p:sp>
        <p:nvSpPr>
          <p:cNvPr id="4" name="矩形 3"/>
          <p:cNvSpPr/>
          <p:nvPr/>
        </p:nvSpPr>
        <p:spPr>
          <a:xfrm>
            <a:off x="-24829" y="441198"/>
            <a:ext cx="1626272" cy="556735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6294" y="2426496"/>
            <a:ext cx="4579586" cy="2706222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5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5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5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5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5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5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5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5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5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5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5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6" grpId="0" animBg="1"/>
      <p:bldP spid="15367" grpId="0" animBg="1"/>
      <p:bldP spid="15368" grpId="0" animBg="1"/>
      <p:bldP spid="15369" grpId="0" animBg="1"/>
      <p:bldP spid="15370" grpId="0" animBg="1"/>
      <p:bldP spid="15371" grpId="0" animBg="1"/>
      <p:bldP spid="15372" grpId="0" animBg="1"/>
      <p:bldP spid="15373" grpId="0" animBg="1"/>
      <p:bldP spid="15374" grpId="0" animBg="1"/>
      <p:bldP spid="15375" grpId="0" animBg="1"/>
      <p:bldP spid="15376" grpId="0" animBg="1"/>
      <p:bldP spid="15377" grpId="0" animBg="1"/>
      <p:bldP spid="15378" grpId="0" animBg="1"/>
      <p:bldP spid="15379" grpId="0" animBg="1"/>
      <p:bldP spid="15380" grpId="0" animBg="1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08" y="1397480"/>
            <a:ext cx="2827133" cy="15958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5226" y="1414399"/>
            <a:ext cx="2820849" cy="157896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354" y="2974606"/>
            <a:ext cx="2835137" cy="13299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8743" y="2983639"/>
            <a:ext cx="2824585" cy="1320942"/>
          </a:xfrm>
          <a:prstGeom prst="rect">
            <a:avLst/>
          </a:prstGeom>
        </p:spPr>
      </p:pic>
      <p:sp>
        <p:nvSpPr>
          <p:cNvPr id="104" name="Rectangle 58"/>
          <p:cNvSpPr>
            <a:spLocks noChangeArrowheads="1"/>
          </p:cNvSpPr>
          <p:nvPr/>
        </p:nvSpPr>
        <p:spPr bwMode="auto">
          <a:xfrm>
            <a:off x="1515958" y="4655785"/>
            <a:ext cx="1143000" cy="832110"/>
          </a:xfrm>
          <a:prstGeom prst="roundRect">
            <a:avLst/>
          </a:prstGeom>
          <a:solidFill>
            <a:srgbClr val="1ED5B7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Freeform 28"/>
          <p:cNvSpPr>
            <a:spLocks noEditPoints="1"/>
          </p:cNvSpPr>
          <p:nvPr/>
        </p:nvSpPr>
        <p:spPr bwMode="auto">
          <a:xfrm>
            <a:off x="1887374" y="4867052"/>
            <a:ext cx="429609" cy="409576"/>
          </a:xfrm>
          <a:custGeom>
            <a:avLst/>
            <a:gdLst>
              <a:gd name="T0" fmla="*/ 188 w 490"/>
              <a:gd name="T1" fmla="*/ 199 h 467"/>
              <a:gd name="T2" fmla="*/ 162 w 490"/>
              <a:gd name="T3" fmla="*/ 123 h 467"/>
              <a:gd name="T4" fmla="*/ 162 w 490"/>
              <a:gd name="T5" fmla="*/ 117 h 467"/>
              <a:gd name="T6" fmla="*/ 329 w 490"/>
              <a:gd name="T7" fmla="*/ 117 h 467"/>
              <a:gd name="T8" fmla="*/ 329 w 490"/>
              <a:gd name="T9" fmla="*/ 123 h 467"/>
              <a:gd name="T10" fmla="*/ 303 w 490"/>
              <a:gd name="T11" fmla="*/ 199 h 467"/>
              <a:gd name="T12" fmla="*/ 391 w 490"/>
              <a:gd name="T13" fmla="*/ 244 h 467"/>
              <a:gd name="T14" fmla="*/ 445 w 490"/>
              <a:gd name="T15" fmla="*/ 172 h 467"/>
              <a:gd name="T16" fmla="*/ 445 w 490"/>
              <a:gd name="T17" fmla="*/ 172 h 467"/>
              <a:gd name="T18" fmla="*/ 407 w 490"/>
              <a:gd name="T19" fmla="*/ 94 h 467"/>
              <a:gd name="T20" fmla="*/ 375 w 490"/>
              <a:gd name="T21" fmla="*/ 93 h 467"/>
              <a:gd name="T22" fmla="*/ 337 w 490"/>
              <a:gd name="T23" fmla="*/ 172 h 467"/>
              <a:gd name="T24" fmla="*/ 337 w 490"/>
              <a:gd name="T25" fmla="*/ 172 h 467"/>
              <a:gd name="T26" fmla="*/ 391 w 490"/>
              <a:gd name="T27" fmla="*/ 244 h 467"/>
              <a:gd name="T28" fmla="*/ 344 w 490"/>
              <a:gd name="T29" fmla="*/ 173 h 467"/>
              <a:gd name="T30" fmla="*/ 349 w 490"/>
              <a:gd name="T31" fmla="*/ 148 h 467"/>
              <a:gd name="T32" fmla="*/ 430 w 490"/>
              <a:gd name="T33" fmla="*/ 134 h 467"/>
              <a:gd name="T34" fmla="*/ 434 w 490"/>
              <a:gd name="T35" fmla="*/ 160 h 467"/>
              <a:gd name="T36" fmla="*/ 422 w 490"/>
              <a:gd name="T37" fmla="*/ 217 h 467"/>
              <a:gd name="T38" fmla="*/ 360 w 490"/>
              <a:gd name="T39" fmla="*/ 217 h 467"/>
              <a:gd name="T40" fmla="*/ 137 w 490"/>
              <a:gd name="T41" fmla="*/ 221 h 467"/>
              <a:gd name="T42" fmla="*/ 154 w 490"/>
              <a:gd name="T43" fmla="*/ 172 h 467"/>
              <a:gd name="T44" fmla="*/ 154 w 490"/>
              <a:gd name="T45" fmla="*/ 168 h 467"/>
              <a:gd name="T46" fmla="*/ 99 w 490"/>
              <a:gd name="T47" fmla="*/ 92 h 467"/>
              <a:gd name="T48" fmla="*/ 46 w 490"/>
              <a:gd name="T49" fmla="*/ 168 h 467"/>
              <a:gd name="T50" fmla="*/ 46 w 490"/>
              <a:gd name="T51" fmla="*/ 172 h 467"/>
              <a:gd name="T52" fmla="*/ 62 w 490"/>
              <a:gd name="T53" fmla="*/ 221 h 467"/>
              <a:gd name="T54" fmla="*/ 68 w 490"/>
              <a:gd name="T55" fmla="*/ 217 h 467"/>
              <a:gd name="T56" fmla="*/ 56 w 490"/>
              <a:gd name="T57" fmla="*/ 160 h 467"/>
              <a:gd name="T58" fmla="*/ 61 w 490"/>
              <a:gd name="T59" fmla="*/ 134 h 467"/>
              <a:gd name="T60" fmla="*/ 142 w 490"/>
              <a:gd name="T61" fmla="*/ 148 h 467"/>
              <a:gd name="T62" fmla="*/ 146 w 490"/>
              <a:gd name="T63" fmla="*/ 173 h 467"/>
              <a:gd name="T64" fmla="*/ 100 w 490"/>
              <a:gd name="T65" fmla="*/ 237 h 467"/>
              <a:gd name="T66" fmla="*/ 262 w 490"/>
              <a:gd name="T67" fmla="*/ 291 h 467"/>
              <a:gd name="T68" fmla="*/ 252 w 490"/>
              <a:gd name="T69" fmla="*/ 313 h 467"/>
              <a:gd name="T70" fmla="*/ 314 w 490"/>
              <a:gd name="T71" fmla="*/ 264 h 467"/>
              <a:gd name="T72" fmla="*/ 402 w 490"/>
              <a:gd name="T73" fmla="*/ 437 h 467"/>
              <a:gd name="T74" fmla="*/ 119 w 490"/>
              <a:gd name="T75" fmla="*/ 467 h 467"/>
              <a:gd name="T76" fmla="*/ 88 w 490"/>
              <a:gd name="T77" fmla="*/ 334 h 467"/>
              <a:gd name="T78" fmla="*/ 231 w 490"/>
              <a:gd name="T79" fmla="*/ 413 h 467"/>
              <a:gd name="T80" fmla="*/ 238 w 490"/>
              <a:gd name="T81" fmla="*/ 308 h 467"/>
              <a:gd name="T82" fmla="*/ 229 w 490"/>
              <a:gd name="T83" fmla="*/ 288 h 467"/>
              <a:gd name="T84" fmla="*/ 259 w 490"/>
              <a:gd name="T85" fmla="*/ 286 h 467"/>
              <a:gd name="T86" fmla="*/ 262 w 490"/>
              <a:gd name="T87" fmla="*/ 291 h 467"/>
              <a:gd name="T88" fmla="*/ 490 w 490"/>
              <a:gd name="T89" fmla="*/ 305 h 467"/>
              <a:gd name="T90" fmla="*/ 412 w 490"/>
              <a:gd name="T91" fmla="*/ 312 h 467"/>
              <a:gd name="T92" fmla="*/ 416 w 490"/>
              <a:gd name="T93" fmla="*/ 388 h 467"/>
              <a:gd name="T94" fmla="*/ 490 w 490"/>
              <a:gd name="T95" fmla="*/ 371 h 467"/>
              <a:gd name="T96" fmla="*/ 16 w 490"/>
              <a:gd name="T97" fmla="*/ 388 h 467"/>
              <a:gd name="T98" fmla="*/ 74 w 490"/>
              <a:gd name="T99" fmla="*/ 334 h 467"/>
              <a:gd name="T100" fmla="*/ 139 w 490"/>
              <a:gd name="T101" fmla="*/ 260 h 467"/>
              <a:gd name="T102" fmla="*/ 0 w 490"/>
              <a:gd name="T103" fmla="*/ 371 h 467"/>
              <a:gd name="T104" fmla="*/ 245 w 490"/>
              <a:gd name="T105" fmla="*/ 223 h 467"/>
              <a:gd name="T106" fmla="*/ 317 w 490"/>
              <a:gd name="T107" fmla="*/ 124 h 467"/>
              <a:gd name="T108" fmla="*/ 310 w 490"/>
              <a:gd name="T109" fmla="*/ 85 h 467"/>
              <a:gd name="T110" fmla="*/ 274 w 490"/>
              <a:gd name="T111" fmla="*/ 61 h 467"/>
              <a:gd name="T112" fmla="*/ 216 w 490"/>
              <a:gd name="T113" fmla="*/ 61 h 467"/>
              <a:gd name="T114" fmla="*/ 185 w 490"/>
              <a:gd name="T115" fmla="*/ 64 h 467"/>
              <a:gd name="T116" fmla="*/ 178 w 490"/>
              <a:gd name="T117" fmla="*/ 105 h 467"/>
              <a:gd name="T118" fmla="*/ 197 w 490"/>
              <a:gd name="T119" fmla="*/ 192 h 4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90" h="467">
                <a:moveTo>
                  <a:pt x="245" y="235"/>
                </a:moveTo>
                <a:cubicBezTo>
                  <a:pt x="224" y="235"/>
                  <a:pt x="203" y="220"/>
                  <a:pt x="188" y="199"/>
                </a:cubicBezTo>
                <a:cubicBezTo>
                  <a:pt x="172" y="178"/>
                  <a:pt x="162" y="150"/>
                  <a:pt x="162" y="123"/>
                </a:cubicBezTo>
                <a:cubicBezTo>
                  <a:pt x="162" y="123"/>
                  <a:pt x="162" y="123"/>
                  <a:pt x="162" y="123"/>
                </a:cubicBezTo>
                <a:cubicBezTo>
                  <a:pt x="162" y="122"/>
                  <a:pt x="162" y="122"/>
                  <a:pt x="162" y="122"/>
                </a:cubicBezTo>
                <a:cubicBezTo>
                  <a:pt x="162" y="121"/>
                  <a:pt x="162" y="119"/>
                  <a:pt x="162" y="117"/>
                </a:cubicBezTo>
                <a:cubicBezTo>
                  <a:pt x="162" y="52"/>
                  <a:pt x="151" y="0"/>
                  <a:pt x="245" y="0"/>
                </a:cubicBezTo>
                <a:cubicBezTo>
                  <a:pt x="340" y="0"/>
                  <a:pt x="329" y="52"/>
                  <a:pt x="329" y="117"/>
                </a:cubicBezTo>
                <a:cubicBezTo>
                  <a:pt x="329" y="119"/>
                  <a:pt x="329" y="121"/>
                  <a:pt x="329" y="122"/>
                </a:cubicBezTo>
                <a:cubicBezTo>
                  <a:pt x="329" y="123"/>
                  <a:pt x="329" y="123"/>
                  <a:pt x="329" y="123"/>
                </a:cubicBezTo>
                <a:cubicBezTo>
                  <a:pt x="329" y="123"/>
                  <a:pt x="329" y="123"/>
                  <a:pt x="329" y="123"/>
                </a:cubicBezTo>
                <a:cubicBezTo>
                  <a:pt x="329" y="150"/>
                  <a:pt x="318" y="178"/>
                  <a:pt x="303" y="199"/>
                </a:cubicBezTo>
                <a:cubicBezTo>
                  <a:pt x="287" y="220"/>
                  <a:pt x="266" y="235"/>
                  <a:pt x="245" y="235"/>
                </a:cubicBezTo>
                <a:close/>
                <a:moveTo>
                  <a:pt x="391" y="244"/>
                </a:moveTo>
                <a:cubicBezTo>
                  <a:pt x="404" y="244"/>
                  <a:pt x="418" y="235"/>
                  <a:pt x="428" y="221"/>
                </a:cubicBezTo>
                <a:cubicBezTo>
                  <a:pt x="438" y="208"/>
                  <a:pt x="445" y="190"/>
                  <a:pt x="445" y="172"/>
                </a:cubicBezTo>
                <a:cubicBezTo>
                  <a:pt x="445" y="172"/>
                  <a:pt x="445" y="172"/>
                  <a:pt x="445" y="172"/>
                </a:cubicBezTo>
                <a:cubicBezTo>
                  <a:pt x="445" y="172"/>
                  <a:pt x="445" y="172"/>
                  <a:pt x="445" y="172"/>
                </a:cubicBezTo>
                <a:cubicBezTo>
                  <a:pt x="445" y="170"/>
                  <a:pt x="445" y="169"/>
                  <a:pt x="445" y="168"/>
                </a:cubicBezTo>
                <a:cubicBezTo>
                  <a:pt x="445" y="131"/>
                  <a:pt x="451" y="99"/>
                  <a:pt x="407" y="94"/>
                </a:cubicBezTo>
                <a:cubicBezTo>
                  <a:pt x="402" y="93"/>
                  <a:pt x="397" y="92"/>
                  <a:pt x="391" y="92"/>
                </a:cubicBezTo>
                <a:cubicBezTo>
                  <a:pt x="385" y="92"/>
                  <a:pt x="380" y="93"/>
                  <a:pt x="375" y="93"/>
                </a:cubicBezTo>
                <a:cubicBezTo>
                  <a:pt x="331" y="99"/>
                  <a:pt x="337" y="130"/>
                  <a:pt x="337" y="168"/>
                </a:cubicBezTo>
                <a:cubicBezTo>
                  <a:pt x="337" y="169"/>
                  <a:pt x="337" y="170"/>
                  <a:pt x="337" y="172"/>
                </a:cubicBezTo>
                <a:cubicBezTo>
                  <a:pt x="337" y="172"/>
                  <a:pt x="337" y="172"/>
                  <a:pt x="337" y="172"/>
                </a:cubicBezTo>
                <a:cubicBezTo>
                  <a:pt x="337" y="172"/>
                  <a:pt x="337" y="172"/>
                  <a:pt x="337" y="172"/>
                </a:cubicBezTo>
                <a:cubicBezTo>
                  <a:pt x="337" y="190"/>
                  <a:pt x="344" y="208"/>
                  <a:pt x="354" y="221"/>
                </a:cubicBezTo>
                <a:cubicBezTo>
                  <a:pt x="364" y="235"/>
                  <a:pt x="377" y="244"/>
                  <a:pt x="391" y="244"/>
                </a:cubicBezTo>
                <a:close/>
                <a:moveTo>
                  <a:pt x="360" y="217"/>
                </a:moveTo>
                <a:cubicBezTo>
                  <a:pt x="351" y="204"/>
                  <a:pt x="345" y="188"/>
                  <a:pt x="344" y="173"/>
                </a:cubicBezTo>
                <a:cubicBezTo>
                  <a:pt x="348" y="160"/>
                  <a:pt x="348" y="160"/>
                  <a:pt x="348" y="160"/>
                </a:cubicBezTo>
                <a:cubicBezTo>
                  <a:pt x="349" y="156"/>
                  <a:pt x="349" y="152"/>
                  <a:pt x="349" y="148"/>
                </a:cubicBezTo>
                <a:cubicBezTo>
                  <a:pt x="349" y="142"/>
                  <a:pt x="349" y="138"/>
                  <a:pt x="352" y="134"/>
                </a:cubicBezTo>
                <a:cubicBezTo>
                  <a:pt x="354" y="127"/>
                  <a:pt x="429" y="127"/>
                  <a:pt x="430" y="134"/>
                </a:cubicBezTo>
                <a:cubicBezTo>
                  <a:pt x="433" y="138"/>
                  <a:pt x="433" y="142"/>
                  <a:pt x="433" y="148"/>
                </a:cubicBezTo>
                <a:cubicBezTo>
                  <a:pt x="433" y="152"/>
                  <a:pt x="433" y="156"/>
                  <a:pt x="434" y="160"/>
                </a:cubicBezTo>
                <a:cubicBezTo>
                  <a:pt x="437" y="173"/>
                  <a:pt x="437" y="173"/>
                  <a:pt x="437" y="173"/>
                </a:cubicBezTo>
                <a:cubicBezTo>
                  <a:pt x="437" y="188"/>
                  <a:pt x="431" y="204"/>
                  <a:pt x="422" y="217"/>
                </a:cubicBezTo>
                <a:cubicBezTo>
                  <a:pt x="413" y="229"/>
                  <a:pt x="402" y="237"/>
                  <a:pt x="391" y="237"/>
                </a:cubicBezTo>
                <a:cubicBezTo>
                  <a:pt x="380" y="237"/>
                  <a:pt x="368" y="229"/>
                  <a:pt x="360" y="217"/>
                </a:cubicBezTo>
                <a:close/>
                <a:moveTo>
                  <a:pt x="100" y="244"/>
                </a:moveTo>
                <a:cubicBezTo>
                  <a:pt x="113" y="244"/>
                  <a:pt x="127" y="235"/>
                  <a:pt x="137" y="221"/>
                </a:cubicBezTo>
                <a:cubicBezTo>
                  <a:pt x="147" y="208"/>
                  <a:pt x="154" y="190"/>
                  <a:pt x="154" y="172"/>
                </a:cubicBezTo>
                <a:cubicBezTo>
                  <a:pt x="154" y="172"/>
                  <a:pt x="154" y="172"/>
                  <a:pt x="154" y="172"/>
                </a:cubicBezTo>
                <a:cubicBezTo>
                  <a:pt x="154" y="172"/>
                  <a:pt x="154" y="172"/>
                  <a:pt x="154" y="172"/>
                </a:cubicBezTo>
                <a:cubicBezTo>
                  <a:pt x="154" y="170"/>
                  <a:pt x="154" y="169"/>
                  <a:pt x="154" y="168"/>
                </a:cubicBezTo>
                <a:cubicBezTo>
                  <a:pt x="154" y="130"/>
                  <a:pt x="160" y="99"/>
                  <a:pt x="114" y="93"/>
                </a:cubicBezTo>
                <a:cubicBezTo>
                  <a:pt x="110" y="92"/>
                  <a:pt x="105" y="92"/>
                  <a:pt x="99" y="92"/>
                </a:cubicBezTo>
                <a:cubicBezTo>
                  <a:pt x="93" y="92"/>
                  <a:pt x="87" y="93"/>
                  <a:pt x="82" y="94"/>
                </a:cubicBezTo>
                <a:cubicBezTo>
                  <a:pt x="40" y="100"/>
                  <a:pt x="46" y="131"/>
                  <a:pt x="46" y="168"/>
                </a:cubicBezTo>
                <a:cubicBezTo>
                  <a:pt x="46" y="169"/>
                  <a:pt x="46" y="170"/>
                  <a:pt x="46" y="172"/>
                </a:cubicBezTo>
                <a:cubicBezTo>
                  <a:pt x="46" y="172"/>
                  <a:pt x="46" y="172"/>
                  <a:pt x="46" y="172"/>
                </a:cubicBezTo>
                <a:cubicBezTo>
                  <a:pt x="46" y="172"/>
                  <a:pt x="46" y="172"/>
                  <a:pt x="46" y="172"/>
                </a:cubicBezTo>
                <a:cubicBezTo>
                  <a:pt x="46" y="190"/>
                  <a:pt x="52" y="208"/>
                  <a:pt x="62" y="221"/>
                </a:cubicBezTo>
                <a:cubicBezTo>
                  <a:pt x="72" y="235"/>
                  <a:pt x="86" y="244"/>
                  <a:pt x="100" y="244"/>
                </a:cubicBezTo>
                <a:close/>
                <a:moveTo>
                  <a:pt x="68" y="217"/>
                </a:moveTo>
                <a:cubicBezTo>
                  <a:pt x="59" y="204"/>
                  <a:pt x="53" y="188"/>
                  <a:pt x="53" y="173"/>
                </a:cubicBezTo>
                <a:cubicBezTo>
                  <a:pt x="56" y="160"/>
                  <a:pt x="56" y="160"/>
                  <a:pt x="56" y="160"/>
                </a:cubicBezTo>
                <a:cubicBezTo>
                  <a:pt x="57" y="156"/>
                  <a:pt x="57" y="152"/>
                  <a:pt x="58" y="148"/>
                </a:cubicBezTo>
                <a:cubicBezTo>
                  <a:pt x="58" y="142"/>
                  <a:pt x="58" y="138"/>
                  <a:pt x="61" y="134"/>
                </a:cubicBezTo>
                <a:cubicBezTo>
                  <a:pt x="63" y="127"/>
                  <a:pt x="138" y="127"/>
                  <a:pt x="139" y="134"/>
                </a:cubicBezTo>
                <a:cubicBezTo>
                  <a:pt x="141" y="138"/>
                  <a:pt x="142" y="142"/>
                  <a:pt x="142" y="148"/>
                </a:cubicBezTo>
                <a:cubicBezTo>
                  <a:pt x="142" y="152"/>
                  <a:pt x="142" y="156"/>
                  <a:pt x="143" y="160"/>
                </a:cubicBezTo>
                <a:cubicBezTo>
                  <a:pt x="146" y="173"/>
                  <a:pt x="146" y="173"/>
                  <a:pt x="146" y="173"/>
                </a:cubicBezTo>
                <a:cubicBezTo>
                  <a:pt x="146" y="188"/>
                  <a:pt x="140" y="204"/>
                  <a:pt x="131" y="217"/>
                </a:cubicBezTo>
                <a:cubicBezTo>
                  <a:pt x="122" y="229"/>
                  <a:pt x="111" y="237"/>
                  <a:pt x="100" y="237"/>
                </a:cubicBezTo>
                <a:cubicBezTo>
                  <a:pt x="89" y="237"/>
                  <a:pt x="77" y="229"/>
                  <a:pt x="68" y="217"/>
                </a:cubicBezTo>
                <a:close/>
                <a:moveTo>
                  <a:pt x="262" y="291"/>
                </a:moveTo>
                <a:cubicBezTo>
                  <a:pt x="253" y="308"/>
                  <a:pt x="253" y="308"/>
                  <a:pt x="253" y="308"/>
                </a:cubicBezTo>
                <a:cubicBezTo>
                  <a:pt x="252" y="310"/>
                  <a:pt x="251" y="311"/>
                  <a:pt x="252" y="313"/>
                </a:cubicBezTo>
                <a:cubicBezTo>
                  <a:pt x="260" y="412"/>
                  <a:pt x="260" y="412"/>
                  <a:pt x="260" y="412"/>
                </a:cubicBezTo>
                <a:cubicBezTo>
                  <a:pt x="285" y="360"/>
                  <a:pt x="299" y="326"/>
                  <a:pt x="314" y="264"/>
                </a:cubicBezTo>
                <a:cubicBezTo>
                  <a:pt x="364" y="275"/>
                  <a:pt x="402" y="298"/>
                  <a:pt x="402" y="334"/>
                </a:cubicBezTo>
                <a:cubicBezTo>
                  <a:pt x="402" y="437"/>
                  <a:pt x="402" y="437"/>
                  <a:pt x="402" y="437"/>
                </a:cubicBezTo>
                <a:cubicBezTo>
                  <a:pt x="402" y="454"/>
                  <a:pt x="388" y="467"/>
                  <a:pt x="371" y="467"/>
                </a:cubicBezTo>
                <a:cubicBezTo>
                  <a:pt x="287" y="467"/>
                  <a:pt x="203" y="467"/>
                  <a:pt x="119" y="467"/>
                </a:cubicBezTo>
                <a:cubicBezTo>
                  <a:pt x="102" y="467"/>
                  <a:pt x="88" y="454"/>
                  <a:pt x="88" y="437"/>
                </a:cubicBezTo>
                <a:cubicBezTo>
                  <a:pt x="88" y="402"/>
                  <a:pt x="88" y="368"/>
                  <a:pt x="88" y="334"/>
                </a:cubicBezTo>
                <a:cubicBezTo>
                  <a:pt x="88" y="298"/>
                  <a:pt x="126" y="275"/>
                  <a:pt x="176" y="264"/>
                </a:cubicBezTo>
                <a:cubicBezTo>
                  <a:pt x="191" y="327"/>
                  <a:pt x="206" y="360"/>
                  <a:pt x="231" y="413"/>
                </a:cubicBezTo>
                <a:cubicBezTo>
                  <a:pt x="239" y="313"/>
                  <a:pt x="239" y="313"/>
                  <a:pt x="239" y="313"/>
                </a:cubicBezTo>
                <a:cubicBezTo>
                  <a:pt x="239" y="311"/>
                  <a:pt x="239" y="310"/>
                  <a:pt x="238" y="308"/>
                </a:cubicBezTo>
                <a:cubicBezTo>
                  <a:pt x="229" y="291"/>
                  <a:pt x="229" y="291"/>
                  <a:pt x="229" y="291"/>
                </a:cubicBezTo>
                <a:cubicBezTo>
                  <a:pt x="228" y="290"/>
                  <a:pt x="228" y="289"/>
                  <a:pt x="229" y="288"/>
                </a:cubicBezTo>
                <a:cubicBezTo>
                  <a:pt x="229" y="287"/>
                  <a:pt x="230" y="286"/>
                  <a:pt x="231" y="286"/>
                </a:cubicBezTo>
                <a:cubicBezTo>
                  <a:pt x="241" y="286"/>
                  <a:pt x="250" y="286"/>
                  <a:pt x="259" y="286"/>
                </a:cubicBezTo>
                <a:cubicBezTo>
                  <a:pt x="261" y="286"/>
                  <a:pt x="262" y="287"/>
                  <a:pt x="262" y="288"/>
                </a:cubicBezTo>
                <a:cubicBezTo>
                  <a:pt x="263" y="289"/>
                  <a:pt x="263" y="290"/>
                  <a:pt x="262" y="291"/>
                </a:cubicBezTo>
                <a:close/>
                <a:moveTo>
                  <a:pt x="490" y="371"/>
                </a:moveTo>
                <a:cubicBezTo>
                  <a:pt x="490" y="305"/>
                  <a:pt x="490" y="305"/>
                  <a:pt x="490" y="305"/>
                </a:cubicBezTo>
                <a:cubicBezTo>
                  <a:pt x="490" y="263"/>
                  <a:pt x="410" y="248"/>
                  <a:pt x="351" y="260"/>
                </a:cubicBezTo>
                <a:cubicBezTo>
                  <a:pt x="376" y="269"/>
                  <a:pt x="402" y="286"/>
                  <a:pt x="412" y="312"/>
                </a:cubicBezTo>
                <a:cubicBezTo>
                  <a:pt x="415" y="319"/>
                  <a:pt x="416" y="326"/>
                  <a:pt x="416" y="334"/>
                </a:cubicBezTo>
                <a:cubicBezTo>
                  <a:pt x="416" y="388"/>
                  <a:pt x="416" y="388"/>
                  <a:pt x="416" y="388"/>
                </a:cubicBezTo>
                <a:cubicBezTo>
                  <a:pt x="435" y="388"/>
                  <a:pt x="454" y="388"/>
                  <a:pt x="474" y="388"/>
                </a:cubicBezTo>
                <a:cubicBezTo>
                  <a:pt x="483" y="388"/>
                  <a:pt x="490" y="380"/>
                  <a:pt x="490" y="371"/>
                </a:cubicBezTo>
                <a:close/>
                <a:moveTo>
                  <a:pt x="0" y="371"/>
                </a:moveTo>
                <a:cubicBezTo>
                  <a:pt x="0" y="380"/>
                  <a:pt x="7" y="388"/>
                  <a:pt x="16" y="388"/>
                </a:cubicBezTo>
                <a:cubicBezTo>
                  <a:pt x="36" y="388"/>
                  <a:pt x="55" y="388"/>
                  <a:pt x="74" y="388"/>
                </a:cubicBezTo>
                <a:cubicBezTo>
                  <a:pt x="74" y="334"/>
                  <a:pt x="74" y="334"/>
                  <a:pt x="74" y="334"/>
                </a:cubicBezTo>
                <a:cubicBezTo>
                  <a:pt x="74" y="326"/>
                  <a:pt x="75" y="319"/>
                  <a:pt x="78" y="312"/>
                </a:cubicBezTo>
                <a:cubicBezTo>
                  <a:pt x="88" y="286"/>
                  <a:pt x="114" y="269"/>
                  <a:pt x="139" y="260"/>
                </a:cubicBezTo>
                <a:cubicBezTo>
                  <a:pt x="80" y="248"/>
                  <a:pt x="0" y="263"/>
                  <a:pt x="0" y="305"/>
                </a:cubicBezTo>
                <a:cubicBezTo>
                  <a:pt x="0" y="327"/>
                  <a:pt x="0" y="349"/>
                  <a:pt x="0" y="371"/>
                </a:cubicBezTo>
                <a:close/>
                <a:moveTo>
                  <a:pt x="197" y="192"/>
                </a:moveTo>
                <a:cubicBezTo>
                  <a:pt x="211" y="210"/>
                  <a:pt x="228" y="223"/>
                  <a:pt x="245" y="223"/>
                </a:cubicBezTo>
                <a:cubicBezTo>
                  <a:pt x="262" y="223"/>
                  <a:pt x="280" y="210"/>
                  <a:pt x="293" y="192"/>
                </a:cubicBezTo>
                <a:cubicBezTo>
                  <a:pt x="307" y="173"/>
                  <a:pt x="317" y="148"/>
                  <a:pt x="317" y="124"/>
                </a:cubicBezTo>
                <a:cubicBezTo>
                  <a:pt x="312" y="105"/>
                  <a:pt x="312" y="105"/>
                  <a:pt x="312" y="105"/>
                </a:cubicBezTo>
                <a:cubicBezTo>
                  <a:pt x="310" y="98"/>
                  <a:pt x="310" y="91"/>
                  <a:pt x="310" y="85"/>
                </a:cubicBezTo>
                <a:cubicBezTo>
                  <a:pt x="310" y="77"/>
                  <a:pt x="310" y="70"/>
                  <a:pt x="305" y="64"/>
                </a:cubicBezTo>
                <a:cubicBezTo>
                  <a:pt x="298" y="54"/>
                  <a:pt x="287" y="57"/>
                  <a:pt x="274" y="61"/>
                </a:cubicBezTo>
                <a:cubicBezTo>
                  <a:pt x="265" y="64"/>
                  <a:pt x="256" y="66"/>
                  <a:pt x="245" y="66"/>
                </a:cubicBezTo>
                <a:cubicBezTo>
                  <a:pt x="235" y="66"/>
                  <a:pt x="225" y="64"/>
                  <a:pt x="216" y="61"/>
                </a:cubicBezTo>
                <a:cubicBezTo>
                  <a:pt x="216" y="61"/>
                  <a:pt x="216" y="61"/>
                  <a:pt x="216" y="61"/>
                </a:cubicBezTo>
                <a:cubicBezTo>
                  <a:pt x="203" y="57"/>
                  <a:pt x="192" y="54"/>
                  <a:pt x="185" y="64"/>
                </a:cubicBezTo>
                <a:cubicBezTo>
                  <a:pt x="181" y="70"/>
                  <a:pt x="180" y="77"/>
                  <a:pt x="180" y="85"/>
                </a:cubicBezTo>
                <a:cubicBezTo>
                  <a:pt x="180" y="91"/>
                  <a:pt x="180" y="98"/>
                  <a:pt x="178" y="105"/>
                </a:cubicBezTo>
                <a:cubicBezTo>
                  <a:pt x="174" y="124"/>
                  <a:pt x="174" y="124"/>
                  <a:pt x="174" y="124"/>
                </a:cubicBezTo>
                <a:cubicBezTo>
                  <a:pt x="174" y="148"/>
                  <a:pt x="183" y="173"/>
                  <a:pt x="197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2763092" y="4550305"/>
            <a:ext cx="3066208" cy="129266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小米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手机</a:t>
            </a: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送松鼠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零食</a:t>
            </a: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县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核桃</a:t>
            </a: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赣州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脐橙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Rectangle 58"/>
          <p:cNvSpPr>
            <a:spLocks noChangeArrowheads="1"/>
          </p:cNvSpPr>
          <p:nvPr/>
        </p:nvSpPr>
        <p:spPr bwMode="auto">
          <a:xfrm>
            <a:off x="6574860" y="4655785"/>
            <a:ext cx="1143000" cy="832110"/>
          </a:xfrm>
          <a:prstGeom prst="roundRect">
            <a:avLst/>
          </a:prstGeom>
          <a:solidFill>
            <a:srgbClr val="1ED5B7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7919639" y="4662451"/>
            <a:ext cx="4010693" cy="102919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互联网扁平化的营销业态给了偏远地区再发展的机会 是否能够比提前一步抓住机会是决定地方经济发展的决定因素，推进农业供给侧结构性改革，提高农业综合效益和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竞争力主要方向工具。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9" name="Group 39"/>
          <p:cNvGrpSpPr/>
          <p:nvPr/>
        </p:nvGrpSpPr>
        <p:grpSpPr>
          <a:xfrm>
            <a:off x="6982808" y="4894894"/>
            <a:ext cx="365951" cy="385974"/>
            <a:chOff x="8804275" y="3135313"/>
            <a:chExt cx="449263" cy="476250"/>
          </a:xfrm>
          <a:solidFill>
            <a:schemeClr val="bg1"/>
          </a:solidFill>
          <a:effectLst/>
        </p:grpSpPr>
        <p:sp>
          <p:nvSpPr>
            <p:cNvPr id="110" name="Freeform 40"/>
            <p:cNvSpPr>
              <a:spLocks noEditPoints="1"/>
            </p:cNvSpPr>
            <p:nvPr/>
          </p:nvSpPr>
          <p:spPr bwMode="auto">
            <a:xfrm>
              <a:off x="9040813" y="3322638"/>
              <a:ext cx="212725" cy="288925"/>
            </a:xfrm>
            <a:custGeom>
              <a:avLst/>
              <a:gdLst>
                <a:gd name="T0" fmla="*/ 43 w 57"/>
                <a:gd name="T1" fmla="*/ 0 h 77"/>
                <a:gd name="T2" fmla="*/ 14 w 57"/>
                <a:gd name="T3" fmla="*/ 0 h 77"/>
                <a:gd name="T4" fmla="*/ 0 w 57"/>
                <a:gd name="T5" fmla="*/ 13 h 77"/>
                <a:gd name="T6" fmla="*/ 0 w 57"/>
                <a:gd name="T7" fmla="*/ 63 h 77"/>
                <a:gd name="T8" fmla="*/ 14 w 57"/>
                <a:gd name="T9" fmla="*/ 77 h 77"/>
                <a:gd name="T10" fmla="*/ 43 w 57"/>
                <a:gd name="T11" fmla="*/ 77 h 77"/>
                <a:gd name="T12" fmla="*/ 57 w 57"/>
                <a:gd name="T13" fmla="*/ 63 h 77"/>
                <a:gd name="T14" fmla="*/ 57 w 57"/>
                <a:gd name="T15" fmla="*/ 13 h 77"/>
                <a:gd name="T16" fmla="*/ 43 w 57"/>
                <a:gd name="T17" fmla="*/ 0 h 77"/>
                <a:gd name="T18" fmla="*/ 28 w 57"/>
                <a:gd name="T19" fmla="*/ 72 h 77"/>
                <a:gd name="T20" fmla="*/ 25 w 57"/>
                <a:gd name="T21" fmla="*/ 69 h 77"/>
                <a:gd name="T22" fmla="*/ 28 w 57"/>
                <a:gd name="T23" fmla="*/ 66 h 77"/>
                <a:gd name="T24" fmla="*/ 31 w 57"/>
                <a:gd name="T25" fmla="*/ 69 h 77"/>
                <a:gd name="T26" fmla="*/ 28 w 57"/>
                <a:gd name="T27" fmla="*/ 72 h 77"/>
                <a:gd name="T28" fmla="*/ 46 w 57"/>
                <a:gd name="T29" fmla="*/ 61 h 77"/>
                <a:gd name="T30" fmla="*/ 11 w 57"/>
                <a:gd name="T31" fmla="*/ 61 h 77"/>
                <a:gd name="T32" fmla="*/ 11 w 57"/>
                <a:gd name="T33" fmla="*/ 10 h 77"/>
                <a:gd name="T34" fmla="*/ 46 w 57"/>
                <a:gd name="T35" fmla="*/ 10 h 77"/>
                <a:gd name="T36" fmla="*/ 46 w 57"/>
                <a:gd name="T37" fmla="*/ 6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7" h="77">
                  <a:moveTo>
                    <a:pt x="43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71"/>
                    <a:pt x="6" y="77"/>
                    <a:pt x="14" y="77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51" y="77"/>
                    <a:pt x="57" y="71"/>
                    <a:pt x="57" y="6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7" y="6"/>
                    <a:pt x="51" y="0"/>
                    <a:pt x="43" y="0"/>
                  </a:cubicBezTo>
                  <a:close/>
                  <a:moveTo>
                    <a:pt x="28" y="72"/>
                  </a:moveTo>
                  <a:cubicBezTo>
                    <a:pt x="27" y="72"/>
                    <a:pt x="25" y="70"/>
                    <a:pt x="25" y="69"/>
                  </a:cubicBezTo>
                  <a:cubicBezTo>
                    <a:pt x="25" y="67"/>
                    <a:pt x="27" y="66"/>
                    <a:pt x="28" y="66"/>
                  </a:cubicBezTo>
                  <a:cubicBezTo>
                    <a:pt x="30" y="66"/>
                    <a:pt x="31" y="67"/>
                    <a:pt x="31" y="69"/>
                  </a:cubicBezTo>
                  <a:cubicBezTo>
                    <a:pt x="31" y="70"/>
                    <a:pt x="30" y="72"/>
                    <a:pt x="28" y="72"/>
                  </a:cubicBezTo>
                  <a:close/>
                  <a:moveTo>
                    <a:pt x="46" y="61"/>
                  </a:moveTo>
                  <a:cubicBezTo>
                    <a:pt x="11" y="61"/>
                    <a:pt x="11" y="61"/>
                    <a:pt x="11" y="61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46" y="10"/>
                    <a:pt x="46" y="10"/>
                    <a:pt x="46" y="10"/>
                  </a:cubicBezTo>
                  <a:lnTo>
                    <a:pt x="46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1" name="Freeform 41"/>
            <p:cNvSpPr/>
            <p:nvPr/>
          </p:nvSpPr>
          <p:spPr bwMode="auto">
            <a:xfrm>
              <a:off x="8804275" y="3135313"/>
              <a:ext cx="412750" cy="461963"/>
            </a:xfrm>
            <a:custGeom>
              <a:avLst/>
              <a:gdLst>
                <a:gd name="T0" fmla="*/ 37 w 110"/>
                <a:gd name="T1" fmla="*/ 61 h 123"/>
                <a:gd name="T2" fmla="*/ 76 w 110"/>
                <a:gd name="T3" fmla="*/ 42 h 123"/>
                <a:gd name="T4" fmla="*/ 100 w 110"/>
                <a:gd name="T5" fmla="*/ 42 h 123"/>
                <a:gd name="T6" fmla="*/ 102 w 110"/>
                <a:gd name="T7" fmla="*/ 37 h 123"/>
                <a:gd name="T8" fmla="*/ 106 w 110"/>
                <a:gd name="T9" fmla="*/ 33 h 123"/>
                <a:gd name="T10" fmla="*/ 107 w 110"/>
                <a:gd name="T11" fmla="*/ 20 h 123"/>
                <a:gd name="T12" fmla="*/ 91 w 110"/>
                <a:gd name="T13" fmla="*/ 15 h 123"/>
                <a:gd name="T14" fmla="*/ 85 w 110"/>
                <a:gd name="T15" fmla="*/ 21 h 123"/>
                <a:gd name="T16" fmla="*/ 85 w 110"/>
                <a:gd name="T17" fmla="*/ 21 h 123"/>
                <a:gd name="T18" fmla="*/ 75 w 110"/>
                <a:gd name="T19" fmla="*/ 21 h 123"/>
                <a:gd name="T20" fmla="*/ 73 w 110"/>
                <a:gd name="T21" fmla="*/ 14 h 123"/>
                <a:gd name="T22" fmla="*/ 73 w 110"/>
                <a:gd name="T23" fmla="*/ 8 h 123"/>
                <a:gd name="T24" fmla="*/ 58 w 110"/>
                <a:gd name="T25" fmla="*/ 0 h 123"/>
                <a:gd name="T26" fmla="*/ 50 w 110"/>
                <a:gd name="T27" fmla="*/ 10 h 123"/>
                <a:gd name="T28" fmla="*/ 50 w 110"/>
                <a:gd name="T29" fmla="*/ 16 h 123"/>
                <a:gd name="T30" fmla="*/ 50 w 110"/>
                <a:gd name="T31" fmla="*/ 16 h 123"/>
                <a:gd name="T32" fmla="*/ 50 w 110"/>
                <a:gd name="T33" fmla="*/ 17 h 123"/>
                <a:gd name="T34" fmla="*/ 50 w 110"/>
                <a:gd name="T35" fmla="*/ 17 h 123"/>
                <a:gd name="T36" fmla="*/ 49 w 110"/>
                <a:gd name="T37" fmla="*/ 18 h 123"/>
                <a:gd name="T38" fmla="*/ 49 w 110"/>
                <a:gd name="T39" fmla="*/ 19 h 123"/>
                <a:gd name="T40" fmla="*/ 42 w 110"/>
                <a:gd name="T41" fmla="*/ 23 h 123"/>
                <a:gd name="T42" fmla="*/ 36 w 110"/>
                <a:gd name="T43" fmla="*/ 20 h 123"/>
                <a:gd name="T44" fmla="*/ 32 w 110"/>
                <a:gd name="T45" fmla="*/ 15 h 123"/>
                <a:gd name="T46" fmla="*/ 15 w 110"/>
                <a:gd name="T47" fmla="*/ 20 h 123"/>
                <a:gd name="T48" fmla="*/ 17 w 110"/>
                <a:gd name="T49" fmla="*/ 33 h 123"/>
                <a:gd name="T50" fmla="*/ 21 w 110"/>
                <a:gd name="T51" fmla="*/ 37 h 123"/>
                <a:gd name="T52" fmla="*/ 22 w 110"/>
                <a:gd name="T53" fmla="*/ 38 h 123"/>
                <a:gd name="T54" fmla="*/ 22 w 110"/>
                <a:gd name="T55" fmla="*/ 39 h 123"/>
                <a:gd name="T56" fmla="*/ 22 w 110"/>
                <a:gd name="T57" fmla="*/ 39 h 123"/>
                <a:gd name="T58" fmla="*/ 22 w 110"/>
                <a:gd name="T59" fmla="*/ 40 h 123"/>
                <a:gd name="T60" fmla="*/ 23 w 110"/>
                <a:gd name="T61" fmla="*/ 41 h 123"/>
                <a:gd name="T62" fmla="*/ 23 w 110"/>
                <a:gd name="T63" fmla="*/ 41 h 123"/>
                <a:gd name="T64" fmla="*/ 21 w 110"/>
                <a:gd name="T65" fmla="*/ 48 h 123"/>
                <a:gd name="T66" fmla="*/ 14 w 110"/>
                <a:gd name="T67" fmla="*/ 50 h 123"/>
                <a:gd name="T68" fmla="*/ 8 w 110"/>
                <a:gd name="T69" fmla="*/ 50 h 123"/>
                <a:gd name="T70" fmla="*/ 0 w 110"/>
                <a:gd name="T71" fmla="*/ 65 h 123"/>
                <a:gd name="T72" fmla="*/ 10 w 110"/>
                <a:gd name="T73" fmla="*/ 73 h 123"/>
                <a:gd name="T74" fmla="*/ 17 w 110"/>
                <a:gd name="T75" fmla="*/ 73 h 123"/>
                <a:gd name="T76" fmla="*/ 17 w 110"/>
                <a:gd name="T77" fmla="*/ 73 h 123"/>
                <a:gd name="T78" fmla="*/ 23 w 110"/>
                <a:gd name="T79" fmla="*/ 81 h 123"/>
                <a:gd name="T80" fmla="*/ 20 w 110"/>
                <a:gd name="T81" fmla="*/ 87 h 123"/>
                <a:gd name="T82" fmla="*/ 17 w 110"/>
                <a:gd name="T83" fmla="*/ 89 h 123"/>
                <a:gd name="T84" fmla="*/ 15 w 110"/>
                <a:gd name="T85" fmla="*/ 102 h 123"/>
                <a:gd name="T86" fmla="*/ 32 w 110"/>
                <a:gd name="T87" fmla="*/ 107 h 123"/>
                <a:gd name="T88" fmla="*/ 37 w 110"/>
                <a:gd name="T89" fmla="*/ 102 h 123"/>
                <a:gd name="T90" fmla="*/ 38 w 110"/>
                <a:gd name="T91" fmla="*/ 102 h 123"/>
                <a:gd name="T92" fmla="*/ 38 w 110"/>
                <a:gd name="T93" fmla="*/ 101 h 123"/>
                <a:gd name="T94" fmla="*/ 39 w 110"/>
                <a:gd name="T95" fmla="*/ 101 h 123"/>
                <a:gd name="T96" fmla="*/ 40 w 110"/>
                <a:gd name="T97" fmla="*/ 100 h 123"/>
                <a:gd name="T98" fmla="*/ 40 w 110"/>
                <a:gd name="T99" fmla="*/ 100 h 123"/>
                <a:gd name="T100" fmla="*/ 41 w 110"/>
                <a:gd name="T101" fmla="*/ 100 h 123"/>
                <a:gd name="T102" fmla="*/ 41 w 110"/>
                <a:gd name="T103" fmla="*/ 100 h 123"/>
                <a:gd name="T104" fmla="*/ 48 w 110"/>
                <a:gd name="T105" fmla="*/ 102 h 123"/>
                <a:gd name="T106" fmla="*/ 50 w 110"/>
                <a:gd name="T107" fmla="*/ 109 h 123"/>
                <a:gd name="T108" fmla="*/ 50 w 110"/>
                <a:gd name="T109" fmla="*/ 115 h 123"/>
                <a:gd name="T110" fmla="*/ 58 w 110"/>
                <a:gd name="T111" fmla="*/ 123 h 123"/>
                <a:gd name="T112" fmla="*/ 56 w 110"/>
                <a:gd name="T113" fmla="*/ 8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0" h="123">
                  <a:moveTo>
                    <a:pt x="56" y="85"/>
                  </a:moveTo>
                  <a:cubicBezTo>
                    <a:pt x="45" y="82"/>
                    <a:pt x="37" y="73"/>
                    <a:pt x="37" y="61"/>
                  </a:cubicBezTo>
                  <a:cubicBezTo>
                    <a:pt x="37" y="48"/>
                    <a:pt x="48" y="37"/>
                    <a:pt x="61" y="37"/>
                  </a:cubicBezTo>
                  <a:cubicBezTo>
                    <a:pt x="67" y="37"/>
                    <a:pt x="72" y="39"/>
                    <a:pt x="76" y="42"/>
                  </a:cubicBezTo>
                  <a:cubicBezTo>
                    <a:pt x="76" y="42"/>
                    <a:pt x="77" y="42"/>
                    <a:pt x="77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100" y="40"/>
                    <a:pt x="100" y="40"/>
                  </a:cubicBezTo>
                  <a:cubicBezTo>
                    <a:pt x="101" y="39"/>
                    <a:pt x="101" y="38"/>
                    <a:pt x="102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6" y="33"/>
                    <a:pt x="106" y="33"/>
                    <a:pt x="106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10" y="28"/>
                    <a:pt x="110" y="24"/>
                    <a:pt x="107" y="20"/>
                  </a:cubicBezTo>
                  <a:cubicBezTo>
                    <a:pt x="102" y="15"/>
                    <a:pt x="102" y="15"/>
                    <a:pt x="102" y="15"/>
                  </a:cubicBezTo>
                  <a:cubicBezTo>
                    <a:pt x="99" y="13"/>
                    <a:pt x="95" y="13"/>
                    <a:pt x="91" y="15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3" y="23"/>
                    <a:pt x="80" y="23"/>
                    <a:pt x="77" y="22"/>
                  </a:cubicBezTo>
                  <a:cubicBezTo>
                    <a:pt x="77" y="22"/>
                    <a:pt x="76" y="21"/>
                    <a:pt x="75" y="21"/>
                  </a:cubicBezTo>
                  <a:cubicBezTo>
                    <a:pt x="74" y="19"/>
                    <a:pt x="73" y="18"/>
                    <a:pt x="73" y="16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4"/>
                    <a:pt x="69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4" y="0"/>
                    <a:pt x="50" y="4"/>
                    <a:pt x="50" y="8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50" y="16"/>
                    <a:pt x="50" y="16"/>
                    <a:pt x="50" y="17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8"/>
                    <a:pt x="49" y="18"/>
                    <a:pt x="49" y="18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8"/>
                    <a:pt x="49" y="18"/>
                    <a:pt x="49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0"/>
                    <a:pt x="48" y="20"/>
                    <a:pt x="47" y="21"/>
                  </a:cubicBezTo>
                  <a:cubicBezTo>
                    <a:pt x="46" y="22"/>
                    <a:pt x="44" y="23"/>
                    <a:pt x="42" y="23"/>
                  </a:cubicBezTo>
                  <a:cubicBezTo>
                    <a:pt x="40" y="23"/>
                    <a:pt x="39" y="22"/>
                    <a:pt x="37" y="21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28" y="13"/>
                    <a:pt x="24" y="13"/>
                    <a:pt x="20" y="15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3" y="24"/>
                    <a:pt x="13" y="28"/>
                    <a:pt x="15" y="32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1" y="38"/>
                    <a:pt x="21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2" y="40"/>
                    <a:pt x="22" y="40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2" y="40"/>
                    <a:pt x="23" y="40"/>
                    <a:pt x="23" y="40"/>
                  </a:cubicBezTo>
                  <a:cubicBezTo>
                    <a:pt x="23" y="40"/>
                    <a:pt x="23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4"/>
                    <a:pt x="22" y="46"/>
                    <a:pt x="21" y="48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19" y="49"/>
                    <a:pt x="18" y="50"/>
                    <a:pt x="16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4" y="50"/>
                    <a:pt x="0" y="54"/>
                    <a:pt x="0" y="58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9"/>
                    <a:pt x="4" y="72"/>
                    <a:pt x="8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16" y="73"/>
                    <a:pt x="16" y="73"/>
                    <a:pt x="17" y="7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21" y="74"/>
                    <a:pt x="23" y="77"/>
                    <a:pt x="23" y="81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3" y="82"/>
                    <a:pt x="22" y="84"/>
                    <a:pt x="21" y="85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5" y="91"/>
                    <a:pt x="15" y="91"/>
                    <a:pt x="15" y="91"/>
                  </a:cubicBezTo>
                  <a:cubicBezTo>
                    <a:pt x="13" y="94"/>
                    <a:pt x="13" y="99"/>
                    <a:pt x="15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24" y="110"/>
                    <a:pt x="28" y="110"/>
                    <a:pt x="32" y="107"/>
                  </a:cubicBezTo>
                  <a:cubicBezTo>
                    <a:pt x="33" y="106"/>
                    <a:pt x="33" y="106"/>
                    <a:pt x="33" y="106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1"/>
                    <a:pt x="38" y="101"/>
                    <a:pt x="39" y="101"/>
                  </a:cubicBezTo>
                  <a:cubicBezTo>
                    <a:pt x="39" y="101"/>
                    <a:pt x="39" y="101"/>
                    <a:pt x="39" y="101"/>
                  </a:cubicBezTo>
                  <a:cubicBezTo>
                    <a:pt x="39" y="101"/>
                    <a:pt x="39" y="101"/>
                    <a:pt x="39" y="101"/>
                  </a:cubicBezTo>
                  <a:cubicBezTo>
                    <a:pt x="39" y="100"/>
                    <a:pt x="40" y="100"/>
                    <a:pt x="40" y="100"/>
                  </a:cubicBezTo>
                  <a:cubicBezTo>
                    <a:pt x="40" y="100"/>
                    <a:pt x="40" y="100"/>
                    <a:pt x="40" y="100"/>
                  </a:cubicBezTo>
                  <a:cubicBezTo>
                    <a:pt x="40" y="100"/>
                    <a:pt x="40" y="100"/>
                    <a:pt x="40" y="100"/>
                  </a:cubicBezTo>
                  <a:cubicBezTo>
                    <a:pt x="40" y="100"/>
                    <a:pt x="40" y="100"/>
                    <a:pt x="41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00"/>
                    <a:pt x="42" y="100"/>
                    <a:pt x="42" y="100"/>
                  </a:cubicBezTo>
                  <a:cubicBezTo>
                    <a:pt x="44" y="100"/>
                    <a:pt x="46" y="101"/>
                    <a:pt x="48" y="102"/>
                  </a:cubicBezTo>
                  <a:cubicBezTo>
                    <a:pt x="49" y="103"/>
                    <a:pt x="50" y="105"/>
                    <a:pt x="50" y="107"/>
                  </a:cubicBezTo>
                  <a:cubicBezTo>
                    <a:pt x="50" y="109"/>
                    <a:pt x="50" y="109"/>
                    <a:pt x="50" y="109"/>
                  </a:cubicBezTo>
                  <a:cubicBezTo>
                    <a:pt x="50" y="113"/>
                    <a:pt x="50" y="113"/>
                    <a:pt x="50" y="113"/>
                  </a:cubicBezTo>
                  <a:cubicBezTo>
                    <a:pt x="50" y="115"/>
                    <a:pt x="50" y="115"/>
                    <a:pt x="50" y="115"/>
                  </a:cubicBezTo>
                  <a:cubicBezTo>
                    <a:pt x="50" y="119"/>
                    <a:pt x="54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0"/>
                    <a:pt x="56" y="117"/>
                    <a:pt x="56" y="113"/>
                  </a:cubicBezTo>
                  <a:lnTo>
                    <a:pt x="56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-24829" y="441198"/>
            <a:ext cx="1626272" cy="556735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2209596" y="425878"/>
            <a:ext cx="4504268" cy="556735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地方政府与企业借势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5946" y="1380230"/>
            <a:ext cx="2294344" cy="295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88997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105" grpId="0" animBg="1"/>
      <p:bldP spid="106" grpId="0"/>
      <p:bldP spid="107" grpId="0" animBg="1"/>
      <p:bldP spid="10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农商用户的痛点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1"/>
          <p:cNvCxnSpPr/>
          <p:nvPr/>
        </p:nvCxnSpPr>
        <p:spPr>
          <a:xfrm>
            <a:off x="1424392" y="5066898"/>
            <a:ext cx="9186800" cy="0"/>
          </a:xfrm>
          <a:prstGeom prst="line">
            <a:avLst/>
          </a:prstGeom>
          <a:ln w="12700" cmpd="sng">
            <a:solidFill>
              <a:srgbClr val="1ED5B7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4"/>
          <p:cNvGrpSpPr/>
          <p:nvPr/>
        </p:nvGrpSpPr>
        <p:grpSpPr>
          <a:xfrm>
            <a:off x="1530714" y="5576189"/>
            <a:ext cx="365091" cy="365091"/>
            <a:chOff x="1068295" y="3417488"/>
            <a:chExt cx="239034" cy="239034"/>
          </a:xfrm>
          <a:solidFill>
            <a:srgbClr val="1ED5B7"/>
          </a:solidFill>
        </p:grpSpPr>
        <p:sp>
          <p:nvSpPr>
            <p:cNvPr id="30" name="Oval 25"/>
            <p:cNvSpPr/>
            <p:nvPr/>
          </p:nvSpPr>
          <p:spPr>
            <a:xfrm>
              <a:off x="1068295" y="3417488"/>
              <a:ext cx="239034" cy="239034"/>
            </a:xfrm>
            <a:prstGeom prst="ellipse">
              <a:avLst/>
            </a:prstGeom>
            <a:grpFill/>
            <a:ln w="3175" cmpd="sng">
              <a:solidFill>
                <a:schemeClr val="bg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  <p:sp>
          <p:nvSpPr>
            <p:cNvPr id="31" name="Plus 26"/>
            <p:cNvSpPr/>
            <p:nvPr/>
          </p:nvSpPr>
          <p:spPr>
            <a:xfrm>
              <a:off x="1129668" y="3475634"/>
              <a:ext cx="115371" cy="115371"/>
            </a:xfrm>
            <a:prstGeom prst="mathPlus">
              <a:avLst/>
            </a:prstGeom>
            <a:grp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36" name="自由: 形状 35"/>
          <p:cNvSpPr/>
          <p:nvPr/>
        </p:nvSpPr>
        <p:spPr>
          <a:xfrm>
            <a:off x="7286624" y="2263775"/>
            <a:ext cx="86780" cy="2413000"/>
          </a:xfrm>
          <a:custGeom>
            <a:avLst/>
            <a:gdLst>
              <a:gd name="connsiteX0" fmla="*/ 86780 w 279400"/>
              <a:gd name="connsiteY0" fmla="*/ 0 h 2413000"/>
              <a:gd name="connsiteX1" fmla="*/ 279400 w 279400"/>
              <a:gd name="connsiteY1" fmla="*/ 0 h 2413000"/>
              <a:gd name="connsiteX2" fmla="*/ 279400 w 279400"/>
              <a:gd name="connsiteY2" fmla="*/ 2413000 h 2413000"/>
              <a:gd name="connsiteX3" fmla="*/ 86779 w 279400"/>
              <a:gd name="connsiteY3" fmla="*/ 2413000 h 2413000"/>
              <a:gd name="connsiteX4" fmla="*/ 43389 w 279400"/>
              <a:gd name="connsiteY4" fmla="*/ 2369610 h 2413000"/>
              <a:gd name="connsiteX5" fmla="*/ 43390 w 279400"/>
              <a:gd name="connsiteY5" fmla="*/ 1249890 h 2413000"/>
              <a:gd name="connsiteX6" fmla="*/ 0 w 279400"/>
              <a:gd name="connsiteY6" fmla="*/ 1206500 h 2413000"/>
              <a:gd name="connsiteX7" fmla="*/ 43390 w 279400"/>
              <a:gd name="connsiteY7" fmla="*/ 1163110 h 2413000"/>
              <a:gd name="connsiteX8" fmla="*/ 43390 w 279400"/>
              <a:gd name="connsiteY8" fmla="*/ 43390 h 2413000"/>
              <a:gd name="connsiteX9" fmla="*/ 86780 w 279400"/>
              <a:gd name="connsiteY9" fmla="*/ 0 h 2413000"/>
              <a:gd name="connsiteX0-1" fmla="*/ 279400 w 370840"/>
              <a:gd name="connsiteY0-2" fmla="*/ 0 h 2413000"/>
              <a:gd name="connsiteX1-3" fmla="*/ 279400 w 370840"/>
              <a:gd name="connsiteY1-4" fmla="*/ 2413000 h 2413000"/>
              <a:gd name="connsiteX2-5" fmla="*/ 86779 w 370840"/>
              <a:gd name="connsiteY2-6" fmla="*/ 2413000 h 2413000"/>
              <a:gd name="connsiteX3-7" fmla="*/ 43389 w 370840"/>
              <a:gd name="connsiteY3-8" fmla="*/ 2369610 h 2413000"/>
              <a:gd name="connsiteX4-9" fmla="*/ 43390 w 370840"/>
              <a:gd name="connsiteY4-10" fmla="*/ 1249890 h 2413000"/>
              <a:gd name="connsiteX5-11" fmla="*/ 0 w 370840"/>
              <a:gd name="connsiteY5-12" fmla="*/ 1206500 h 2413000"/>
              <a:gd name="connsiteX6-13" fmla="*/ 43390 w 370840"/>
              <a:gd name="connsiteY6-14" fmla="*/ 1163110 h 2413000"/>
              <a:gd name="connsiteX7-15" fmla="*/ 43390 w 370840"/>
              <a:gd name="connsiteY7-16" fmla="*/ 43390 h 2413000"/>
              <a:gd name="connsiteX8-17" fmla="*/ 86780 w 370840"/>
              <a:gd name="connsiteY8-18" fmla="*/ 0 h 2413000"/>
              <a:gd name="connsiteX9-19" fmla="*/ 370840 w 370840"/>
              <a:gd name="connsiteY9-20" fmla="*/ 91440 h 2413000"/>
              <a:gd name="connsiteX0-21" fmla="*/ 279400 w 279400"/>
              <a:gd name="connsiteY0-22" fmla="*/ 0 h 2413000"/>
              <a:gd name="connsiteX1-23" fmla="*/ 279400 w 279400"/>
              <a:gd name="connsiteY1-24" fmla="*/ 2413000 h 2413000"/>
              <a:gd name="connsiteX2-25" fmla="*/ 86779 w 279400"/>
              <a:gd name="connsiteY2-26" fmla="*/ 2413000 h 2413000"/>
              <a:gd name="connsiteX3-27" fmla="*/ 43389 w 279400"/>
              <a:gd name="connsiteY3-28" fmla="*/ 2369610 h 2413000"/>
              <a:gd name="connsiteX4-29" fmla="*/ 43390 w 279400"/>
              <a:gd name="connsiteY4-30" fmla="*/ 1249890 h 2413000"/>
              <a:gd name="connsiteX5-31" fmla="*/ 0 w 279400"/>
              <a:gd name="connsiteY5-32" fmla="*/ 1206500 h 2413000"/>
              <a:gd name="connsiteX6-33" fmla="*/ 43390 w 279400"/>
              <a:gd name="connsiteY6-34" fmla="*/ 1163110 h 2413000"/>
              <a:gd name="connsiteX7-35" fmla="*/ 43390 w 279400"/>
              <a:gd name="connsiteY7-36" fmla="*/ 43390 h 2413000"/>
              <a:gd name="connsiteX8-37" fmla="*/ 86780 w 279400"/>
              <a:gd name="connsiteY8-38" fmla="*/ 0 h 2413000"/>
              <a:gd name="connsiteX0-39" fmla="*/ 279400 w 279400"/>
              <a:gd name="connsiteY0-40" fmla="*/ 2413000 h 2413000"/>
              <a:gd name="connsiteX1-41" fmla="*/ 86779 w 279400"/>
              <a:gd name="connsiteY1-42" fmla="*/ 2413000 h 2413000"/>
              <a:gd name="connsiteX2-43" fmla="*/ 43389 w 279400"/>
              <a:gd name="connsiteY2-44" fmla="*/ 2369610 h 2413000"/>
              <a:gd name="connsiteX3-45" fmla="*/ 43390 w 279400"/>
              <a:gd name="connsiteY3-46" fmla="*/ 1249890 h 2413000"/>
              <a:gd name="connsiteX4-47" fmla="*/ 0 w 279400"/>
              <a:gd name="connsiteY4-48" fmla="*/ 1206500 h 2413000"/>
              <a:gd name="connsiteX5-49" fmla="*/ 43390 w 279400"/>
              <a:gd name="connsiteY5-50" fmla="*/ 1163110 h 2413000"/>
              <a:gd name="connsiteX6-51" fmla="*/ 43390 w 279400"/>
              <a:gd name="connsiteY6-52" fmla="*/ 43390 h 2413000"/>
              <a:gd name="connsiteX7-53" fmla="*/ 86780 w 279400"/>
              <a:gd name="connsiteY7-54" fmla="*/ 0 h 2413000"/>
              <a:gd name="connsiteX0-55" fmla="*/ 86779 w 86780"/>
              <a:gd name="connsiteY0-56" fmla="*/ 2413000 h 2413000"/>
              <a:gd name="connsiteX1-57" fmla="*/ 43389 w 86780"/>
              <a:gd name="connsiteY1-58" fmla="*/ 2369610 h 2413000"/>
              <a:gd name="connsiteX2-59" fmla="*/ 43390 w 86780"/>
              <a:gd name="connsiteY2-60" fmla="*/ 1249890 h 2413000"/>
              <a:gd name="connsiteX3-61" fmla="*/ 0 w 86780"/>
              <a:gd name="connsiteY3-62" fmla="*/ 1206500 h 2413000"/>
              <a:gd name="connsiteX4-63" fmla="*/ 43390 w 86780"/>
              <a:gd name="connsiteY4-64" fmla="*/ 1163110 h 2413000"/>
              <a:gd name="connsiteX5-65" fmla="*/ 43390 w 86780"/>
              <a:gd name="connsiteY5-66" fmla="*/ 43390 h 2413000"/>
              <a:gd name="connsiteX6-67" fmla="*/ 86780 w 86780"/>
              <a:gd name="connsiteY6-68" fmla="*/ 0 h 2413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86780" h="2413000">
                <a:moveTo>
                  <a:pt x="86779" y="2413000"/>
                </a:moveTo>
                <a:cubicBezTo>
                  <a:pt x="62815" y="2413000"/>
                  <a:pt x="43389" y="2393574"/>
                  <a:pt x="43389" y="2369610"/>
                </a:cubicBezTo>
                <a:cubicBezTo>
                  <a:pt x="43389" y="1996370"/>
                  <a:pt x="43390" y="1623130"/>
                  <a:pt x="43390" y="1249890"/>
                </a:cubicBezTo>
                <a:cubicBezTo>
                  <a:pt x="43390" y="1225926"/>
                  <a:pt x="23964" y="1206500"/>
                  <a:pt x="0" y="1206500"/>
                </a:cubicBezTo>
                <a:cubicBezTo>
                  <a:pt x="23964" y="1206500"/>
                  <a:pt x="43390" y="1187074"/>
                  <a:pt x="43390" y="1163110"/>
                </a:cubicBezTo>
                <a:lnTo>
                  <a:pt x="43390" y="43390"/>
                </a:lnTo>
                <a:cubicBezTo>
                  <a:pt x="43390" y="19426"/>
                  <a:pt x="62816" y="0"/>
                  <a:pt x="86780" y="0"/>
                </a:cubicBezTo>
              </a:path>
            </a:pathLst>
          </a:cu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Oval 105"/>
          <p:cNvSpPr/>
          <p:nvPr/>
        </p:nvSpPr>
        <p:spPr>
          <a:xfrm>
            <a:off x="7594599" y="3168972"/>
            <a:ext cx="597613" cy="597613"/>
          </a:xfrm>
          <a:prstGeom prst="ellipse">
            <a:avLst/>
          </a:prstGeom>
          <a:solidFill>
            <a:srgbClr val="1ED5B7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1" name="Oval 103"/>
          <p:cNvSpPr/>
          <p:nvPr/>
        </p:nvSpPr>
        <p:spPr>
          <a:xfrm>
            <a:off x="7594599" y="2201609"/>
            <a:ext cx="597613" cy="597613"/>
          </a:xfrm>
          <a:prstGeom prst="ellipse">
            <a:avLst/>
          </a:prstGeom>
          <a:solidFill>
            <a:srgbClr val="1ED5B7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6" name="Oval 107"/>
          <p:cNvSpPr/>
          <p:nvPr/>
        </p:nvSpPr>
        <p:spPr>
          <a:xfrm>
            <a:off x="7594599" y="4136335"/>
            <a:ext cx="597613" cy="597613"/>
          </a:xfrm>
          <a:prstGeom prst="ellipse">
            <a:avLst/>
          </a:prstGeom>
          <a:solidFill>
            <a:srgbClr val="1ED5B7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8225054" y="2370986"/>
            <a:ext cx="225074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因要回收成本，只能低价出售给收货商来成吨拉走，回收成本远远不够利润。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Rectangle 36"/>
          <p:cNvSpPr>
            <a:spLocks noChangeArrowheads="1"/>
          </p:cNvSpPr>
          <p:nvPr/>
        </p:nvSpPr>
        <p:spPr bwMode="auto">
          <a:xfrm>
            <a:off x="8225053" y="2144459"/>
            <a:ext cx="80021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zh-CN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低价处理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8225054" y="3338349"/>
            <a:ext cx="225074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农商都有自己地窖及保存方法，但长久还是有腐烂，品相不好的农产品，扔掉或超低价处理给饮料厂。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Rectangle 36"/>
          <p:cNvSpPr>
            <a:spLocks noChangeArrowheads="1"/>
          </p:cNvSpPr>
          <p:nvPr/>
        </p:nvSpPr>
        <p:spPr bwMode="auto">
          <a:xfrm>
            <a:off x="8225053" y="3111822"/>
            <a:ext cx="80021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zh-CN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存放库存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8225054" y="4305712"/>
            <a:ext cx="225074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超市及商场对自产农品不认可，无检验报告，只能在集市，蚂蚁搬家自行消化销售，低价处理。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Rectangle 36"/>
          <p:cNvSpPr>
            <a:spLocks noChangeArrowheads="1"/>
          </p:cNvSpPr>
          <p:nvPr/>
        </p:nvSpPr>
        <p:spPr bwMode="auto">
          <a:xfrm>
            <a:off x="8225053" y="4079185"/>
            <a:ext cx="80021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zh-CN" alt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自行销售</a:t>
            </a:r>
            <a:endParaRPr lang="zh-CN" alt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486468" y="5486824"/>
            <a:ext cx="902117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solidFill>
                  <a:srgbClr val="44546A"/>
                </a:solidFill>
                <a:latin typeface="+mn-ea"/>
              </a:defRPr>
            </a:lvl1pPr>
          </a:lstStyle>
          <a:p>
            <a:r>
              <a:rPr lang="zh-CN" altLang="en-US" sz="1600" b="0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货源问题：</a:t>
            </a:r>
            <a:r>
              <a:rPr lang="zh-CN" altLang="en-US" sz="16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农产品货源品质问题，收成及成本因气候问题，土壤问题收成打折，货源品质不佳。</a:t>
            </a:r>
            <a:endParaRPr lang="en-US" altLang="zh-CN" sz="1600" b="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0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信任问题：</a:t>
            </a:r>
            <a:r>
              <a:rPr lang="zh-CN" altLang="en-US" sz="16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消费者对农产品的品质有质疑，农药残留，农药使用是否达标，对人体是否有潜在危害。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箭头3"/>
          <p:cNvSpPr/>
          <p:nvPr/>
        </p:nvSpPr>
        <p:spPr bwMode="gray">
          <a:xfrm flipV="1">
            <a:off x="3448886" y="3282561"/>
            <a:ext cx="1206386" cy="1406993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wrap="none" lIns="68571" tIns="34285" rIns="68571" bIns="34285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箭头2"/>
          <p:cNvSpPr/>
          <p:nvPr/>
        </p:nvSpPr>
        <p:spPr bwMode="gray">
          <a:xfrm rot="16200000">
            <a:off x="3745373" y="2736458"/>
            <a:ext cx="358296" cy="1433956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wrap="none" lIns="68571" tIns="34285" rIns="68571" bIns="34285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箭头1"/>
          <p:cNvSpPr/>
          <p:nvPr/>
        </p:nvSpPr>
        <p:spPr bwMode="gray">
          <a:xfrm>
            <a:off x="3441128" y="2199529"/>
            <a:ext cx="1206386" cy="1406993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wrap="none" lIns="68571" tIns="34285" rIns="68571" bIns="34285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标题1"/>
          <p:cNvSpPr>
            <a:spLocks noChangeArrowheads="1"/>
          </p:cNvSpPr>
          <p:nvPr/>
        </p:nvSpPr>
        <p:spPr bwMode="gray">
          <a:xfrm>
            <a:off x="4730860" y="1932723"/>
            <a:ext cx="1993390" cy="866499"/>
          </a:xfrm>
          <a:prstGeom prst="roundRect">
            <a:avLst>
              <a:gd name="adj" fmla="val 11921"/>
            </a:avLst>
          </a:prstGeom>
          <a:solidFill>
            <a:srgbClr val="1ED5B7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68571" tIns="34285" rIns="68571" bIns="34285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 smtClean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坐等收货商来上门收货，价格压价等问题。</a:t>
            </a:r>
            <a:endParaRPr lang="zh-CN" altLang="zh-CN" sz="1200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标题2"/>
          <p:cNvSpPr>
            <a:spLocks noChangeArrowheads="1"/>
          </p:cNvSpPr>
          <p:nvPr/>
        </p:nvSpPr>
        <p:spPr bwMode="gray">
          <a:xfrm>
            <a:off x="4740381" y="3009990"/>
            <a:ext cx="1983869" cy="866499"/>
          </a:xfrm>
          <a:prstGeom prst="roundRect">
            <a:avLst>
              <a:gd name="adj" fmla="val 11921"/>
            </a:avLst>
          </a:prstGeom>
          <a:solidFill>
            <a:srgbClr val="1ED5B7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68571" tIns="34285" rIns="68571" bIns="34285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 smtClean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收成后，针对农产品存放质量问题，损坏率，腐烂率增加。</a:t>
            </a:r>
            <a:endParaRPr lang="zh-CN" altLang="en-US" sz="1200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标题3"/>
          <p:cNvSpPr>
            <a:spLocks noChangeArrowheads="1"/>
          </p:cNvSpPr>
          <p:nvPr/>
        </p:nvSpPr>
        <p:spPr bwMode="gray">
          <a:xfrm>
            <a:off x="4726100" y="4090641"/>
            <a:ext cx="1998150" cy="865719"/>
          </a:xfrm>
          <a:prstGeom prst="roundRect">
            <a:avLst>
              <a:gd name="adj" fmla="val 11921"/>
            </a:avLst>
          </a:prstGeom>
          <a:solidFill>
            <a:srgbClr val="1ED5B7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68571" tIns="34285" rIns="68571" bIns="34285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 smtClean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消费者对农产品的质疑，农药使用是否达标，是否用有机化肥。</a:t>
            </a:r>
            <a:endParaRPr lang="zh-CN" altLang="en-US" sz="1200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Oval 19"/>
          <p:cNvSpPr>
            <a:spLocks noChangeArrowheads="1"/>
          </p:cNvSpPr>
          <p:nvPr/>
        </p:nvSpPr>
        <p:spPr bwMode="auto">
          <a:xfrm>
            <a:off x="3053873" y="2904726"/>
            <a:ext cx="1079438" cy="1079750"/>
          </a:xfrm>
          <a:prstGeom prst="roundRect">
            <a:avLst/>
          </a:prstGeom>
          <a:solidFill>
            <a:srgbClr val="1ED5B7"/>
          </a:solidFill>
          <a:ln w="3175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94487" tIns="34285" rIns="94487" bIns="134982" anchor="ctr"/>
          <a:lstStyle/>
          <a:p>
            <a:pPr algn="ctr">
              <a:lnSpc>
                <a:spcPct val="120000"/>
              </a:lnSpc>
            </a:pPr>
            <a:r>
              <a:rPr lang="zh-CN" altLang="en-US" b="1" kern="0" dirty="0">
                <a:solidFill>
                  <a:srgbClr val="F9F9F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农产品</a:t>
            </a:r>
            <a:r>
              <a:rPr lang="zh-CN" altLang="en-US" b="1" kern="0" dirty="0" smtClean="0">
                <a:solidFill>
                  <a:srgbClr val="F9F9F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出产</a:t>
            </a:r>
            <a:endParaRPr lang="zh-CN" altLang="en-US" b="1" kern="0" dirty="0">
              <a:solidFill>
                <a:srgbClr val="F9F9F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-24829" y="441198"/>
            <a:ext cx="1626272" cy="556735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757" y="1957291"/>
            <a:ext cx="1742605" cy="285714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487062" y="5107635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农产品上行之困</a:t>
            </a:r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750"/>
                            </p:stCondLst>
                            <p:childTnLst>
                              <p:par>
                                <p:cTn id="4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25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7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2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75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51" grpId="0"/>
      <p:bldP spid="52" grpId="0"/>
      <p:bldP spid="53" grpId="0"/>
      <p:bldP spid="54" grpId="0"/>
      <p:bldP spid="55" grpId="0"/>
      <p:bldP spid="56" grpId="0"/>
      <p:bldP spid="57" grpId="0"/>
      <p:bldP spid="35" grpId="0" animBg="1"/>
      <p:bldP spid="60" grpId="0" animBg="1"/>
      <p:bldP spid="44" grpId="0" animBg="1"/>
      <p:bldP spid="45" grpId="0" animBg="1"/>
      <p:bldP spid="49" grpId="0" animBg="1"/>
      <p:bldP spid="58" grpId="0" animBg="1"/>
      <p:bldP spid="5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等腰三角形 13"/>
          <p:cNvSpPr/>
          <p:nvPr/>
        </p:nvSpPr>
        <p:spPr>
          <a:xfrm flipV="1">
            <a:off x="3500545" y="1643931"/>
            <a:ext cx="5190911" cy="4474915"/>
          </a:xfrm>
          <a:prstGeom prst="triangle">
            <a:avLst/>
          </a:prstGeom>
          <a:solidFill>
            <a:srgbClr val="1ED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371601" y="2794000"/>
            <a:ext cx="9448799" cy="2171700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  <a:effectLst>
            <a:outerShdw blurRad="635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317309" y="1927354"/>
            <a:ext cx="35573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800" b="1" spc="3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altLang="zh-CN" dirty="0"/>
              <a:t>PART TWO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222459" y="3258576"/>
            <a:ext cx="57470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chemeClr val="bg1"/>
                </a:solidFill>
              </a:rPr>
              <a:t>农产品电商新趋势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371601" y="4191153"/>
            <a:ext cx="9448799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800"/>
                            </p:stCondLst>
                            <p:childTnLst>
                              <p:par>
                                <p:cTn id="2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 animBg="1"/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促进农产品链的完善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52043" y="2499966"/>
            <a:ext cx="5527987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打造线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上互联网平台，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聚焦于农产品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交易，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农产品微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信小程序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注重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于货源、物流及终端的整合，通过标准化和品牌化等策略实施货源的品控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，建立通畅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的销售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渠道，根据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农产品的特性来定位销售市场，如不易储藏运输的蔬菜主要实现县域内流通，而水果粮食等则通过跨区域销售来提升销售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价格，在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坚持原有的平台的基础之上，开始尝试以特色农产品为主的自营业务，向生鲜、农产品加工等领域寻求更多的跨平台合作，同时通过添加贫困地区的产品标识，帮助农民销售滞销农产品等举措继续助力扶贫事业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既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适应了贫困村农产品量小分散的问题，也解决农产品的标准化、包装、仓储等问题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对农产品品牌营销的启发：无界具备两方面的含义，一是打破空间界限，具备买全球、卖全球的条件。二是突破媒介限制，利用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O2O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等新型流通手段，实现传统与现代的融合。对一些生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鲜进行整合，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引入进口生鲜是现阶段提升平台品牌价值的重要手段，不一定要以进口生鲜为主，可以把一些易存放、易运输的“洋水果”“洋海鲜”作为吸进潜在消费者的“噱头”，毕竟进口生鲜对供应链的要求比较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高。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突破媒介限制，利用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O2O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，意味着品牌需要以全局思维来抓住任何可能的机会。线下接触点的运作应充分利用其在提供体验和服务方面的优势，并同时利用线上渠道来实现消费者到达率和消费者互动的最大化。例如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社区有机农产店可以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发挥近消费者的优势，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开展配送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等线上业务，充分利用线下资源，实现线上线下良性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互动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要有更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开阔的眼界，用开放的态度尝试新型的经营方式，还要勇于在流通环节创新流通的形式、媒介和载体，迎头赶上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这个互联网的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步伐。</a:t>
            </a:r>
          </a:p>
          <a:p>
            <a:pPr>
              <a:lnSpc>
                <a:spcPct val="130000"/>
              </a:lnSpc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24829" y="441198"/>
            <a:ext cx="1626272" cy="556735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原创设计师QQ：598969553              _2" descr="mockup_0018_iMac-_FRON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6349" y="2353316"/>
            <a:ext cx="4028962" cy="3724848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3880" y="2518914"/>
            <a:ext cx="3717984" cy="2078966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农产品大数据整合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4" name="流程图: 手动输入 23"/>
          <p:cNvSpPr/>
          <p:nvPr/>
        </p:nvSpPr>
        <p:spPr>
          <a:xfrm>
            <a:off x="0" y="2240798"/>
            <a:ext cx="3059161" cy="2336087"/>
          </a:xfrm>
          <a:prstGeom prst="flowChartManualInput">
            <a:avLst/>
          </a:prstGeom>
          <a:solidFill>
            <a:srgbClr val="1ED5B7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pPr defTabSz="914400"/>
            <a:endParaRPr lang="zh-CN" altLang="en-US" sz="28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流程图: 手动输入 24"/>
          <p:cNvSpPr/>
          <p:nvPr/>
        </p:nvSpPr>
        <p:spPr>
          <a:xfrm flipH="1">
            <a:off x="3059161" y="2248053"/>
            <a:ext cx="3040165" cy="2321579"/>
          </a:xfrm>
          <a:prstGeom prst="flowChartManualInput">
            <a:avLst/>
          </a:prstGeom>
          <a:solidFill>
            <a:srgbClr val="1ED5B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流程图: 手动输入 25"/>
          <p:cNvSpPr/>
          <p:nvPr/>
        </p:nvSpPr>
        <p:spPr>
          <a:xfrm>
            <a:off x="6099326" y="2240798"/>
            <a:ext cx="3059161" cy="2336087"/>
          </a:xfrm>
          <a:prstGeom prst="flowChartManualInput">
            <a:avLst/>
          </a:prstGeom>
          <a:solidFill>
            <a:srgbClr val="1ED5B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流程图: 手动输入 26"/>
          <p:cNvSpPr/>
          <p:nvPr/>
        </p:nvSpPr>
        <p:spPr>
          <a:xfrm flipH="1">
            <a:off x="9158486" y="2248053"/>
            <a:ext cx="3040165" cy="2321579"/>
          </a:xfrm>
          <a:prstGeom prst="flowChartManualInput">
            <a:avLst/>
          </a:prstGeom>
          <a:solidFill>
            <a:srgbClr val="1ED5B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115952" y="2060188"/>
            <a:ext cx="854338" cy="854338"/>
          </a:xfrm>
          <a:prstGeom prst="ellipse">
            <a:avLst/>
          </a:prstGeom>
          <a:solidFill>
            <a:srgbClr val="1ED5B7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165614" y="2060188"/>
            <a:ext cx="854338" cy="854338"/>
          </a:xfrm>
          <a:prstGeom prst="ellipse">
            <a:avLst/>
          </a:prstGeom>
          <a:solidFill>
            <a:srgbClr val="1ED5B7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7215276" y="2060188"/>
            <a:ext cx="854338" cy="854338"/>
          </a:xfrm>
          <a:prstGeom prst="ellipse">
            <a:avLst/>
          </a:prstGeom>
          <a:solidFill>
            <a:srgbClr val="1ED5B7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0264940" y="2077862"/>
            <a:ext cx="854338" cy="854338"/>
          </a:xfrm>
          <a:prstGeom prst="ellipse">
            <a:avLst/>
          </a:prstGeom>
          <a:solidFill>
            <a:srgbClr val="1ED5B7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AutoShape 4"/>
          <p:cNvSpPr/>
          <p:nvPr/>
        </p:nvSpPr>
        <p:spPr bwMode="auto">
          <a:xfrm>
            <a:off x="10274437" y="3274470"/>
            <a:ext cx="728997" cy="73232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28" y="17466"/>
                </a:moveTo>
                <a:cubicBezTo>
                  <a:pt x="16669" y="16923"/>
                  <a:pt x="15846" y="16465"/>
                  <a:pt x="14963" y="16121"/>
                </a:cubicBezTo>
                <a:cubicBezTo>
                  <a:pt x="15595" y="14609"/>
                  <a:pt x="15967" y="12928"/>
                  <a:pt x="16010" y="11148"/>
                </a:cubicBezTo>
                <a:lnTo>
                  <a:pt x="20188" y="11148"/>
                </a:lnTo>
                <a:cubicBezTo>
                  <a:pt x="20097" y="13612"/>
                  <a:pt x="19065" y="15838"/>
                  <a:pt x="17428" y="17466"/>
                </a:cubicBezTo>
                <a:moveTo>
                  <a:pt x="1411" y="11148"/>
                </a:moveTo>
                <a:lnTo>
                  <a:pt x="5589" y="11148"/>
                </a:lnTo>
                <a:cubicBezTo>
                  <a:pt x="5632" y="12928"/>
                  <a:pt x="6004" y="14609"/>
                  <a:pt x="6636" y="16121"/>
                </a:cubicBezTo>
                <a:cubicBezTo>
                  <a:pt x="5753" y="16465"/>
                  <a:pt x="4931" y="16923"/>
                  <a:pt x="4171" y="17466"/>
                </a:cubicBezTo>
                <a:cubicBezTo>
                  <a:pt x="2534" y="15838"/>
                  <a:pt x="1502" y="13612"/>
                  <a:pt x="1411" y="11148"/>
                </a:cubicBezTo>
                <a:moveTo>
                  <a:pt x="3785" y="4553"/>
                </a:moveTo>
                <a:cubicBezTo>
                  <a:pt x="4579" y="5170"/>
                  <a:pt x="5448" y="5691"/>
                  <a:pt x="6388" y="6084"/>
                </a:cubicBezTo>
                <a:cubicBezTo>
                  <a:pt x="5901" y="7433"/>
                  <a:pt x="5627" y="8908"/>
                  <a:pt x="5589" y="10451"/>
                </a:cubicBezTo>
                <a:lnTo>
                  <a:pt x="1411" y="10451"/>
                </a:lnTo>
                <a:cubicBezTo>
                  <a:pt x="1494" y="8190"/>
                  <a:pt x="2376" y="6135"/>
                  <a:pt x="3785" y="4553"/>
                </a:cubicBezTo>
                <a:moveTo>
                  <a:pt x="11148" y="10451"/>
                </a:moveTo>
                <a:lnTo>
                  <a:pt x="11148" y="6950"/>
                </a:lnTo>
                <a:cubicBezTo>
                  <a:pt x="12339" y="6913"/>
                  <a:pt x="13484" y="6696"/>
                  <a:pt x="14558" y="6324"/>
                </a:cubicBezTo>
                <a:cubicBezTo>
                  <a:pt x="15018" y="7598"/>
                  <a:pt x="15276" y="8992"/>
                  <a:pt x="15314" y="10451"/>
                </a:cubicBezTo>
                <a:cubicBezTo>
                  <a:pt x="15314" y="10451"/>
                  <a:pt x="11148" y="10451"/>
                  <a:pt x="11148" y="10451"/>
                </a:cubicBezTo>
                <a:close/>
                <a:moveTo>
                  <a:pt x="14311" y="15882"/>
                </a:moveTo>
                <a:cubicBezTo>
                  <a:pt x="13309" y="15559"/>
                  <a:pt x="12247" y="15380"/>
                  <a:pt x="11148" y="15346"/>
                </a:cubicBezTo>
                <a:lnTo>
                  <a:pt x="11148" y="11148"/>
                </a:lnTo>
                <a:lnTo>
                  <a:pt x="15314" y="11148"/>
                </a:lnTo>
                <a:cubicBezTo>
                  <a:pt x="15270" y="12844"/>
                  <a:pt x="14914" y="14445"/>
                  <a:pt x="14311" y="15882"/>
                </a:cubicBezTo>
                <a:moveTo>
                  <a:pt x="14683" y="16757"/>
                </a:moveTo>
                <a:cubicBezTo>
                  <a:pt x="15476" y="17063"/>
                  <a:pt x="16218" y="17466"/>
                  <a:pt x="16904" y="17941"/>
                </a:cubicBezTo>
                <a:cubicBezTo>
                  <a:pt x="15632" y="19031"/>
                  <a:pt x="14067" y="19781"/>
                  <a:pt x="12344" y="20068"/>
                </a:cubicBezTo>
                <a:cubicBezTo>
                  <a:pt x="13280" y="19136"/>
                  <a:pt x="14076" y="18017"/>
                  <a:pt x="14683" y="16757"/>
                </a:cubicBezTo>
                <a:moveTo>
                  <a:pt x="11148" y="20188"/>
                </a:moveTo>
                <a:lnTo>
                  <a:pt x="11148" y="16043"/>
                </a:lnTo>
                <a:cubicBezTo>
                  <a:pt x="12146" y="16075"/>
                  <a:pt x="13113" y="16231"/>
                  <a:pt x="14025" y="16516"/>
                </a:cubicBezTo>
                <a:cubicBezTo>
                  <a:pt x="13314" y="17970"/>
                  <a:pt x="12343" y="19223"/>
                  <a:pt x="11185" y="20186"/>
                </a:cubicBezTo>
                <a:cubicBezTo>
                  <a:pt x="11185" y="20186"/>
                  <a:pt x="11148" y="20188"/>
                  <a:pt x="11148" y="20188"/>
                </a:cubicBezTo>
                <a:close/>
                <a:moveTo>
                  <a:pt x="9255" y="20068"/>
                </a:moveTo>
                <a:cubicBezTo>
                  <a:pt x="7532" y="19781"/>
                  <a:pt x="5967" y="19031"/>
                  <a:pt x="4695" y="17941"/>
                </a:cubicBezTo>
                <a:cubicBezTo>
                  <a:pt x="5381" y="17466"/>
                  <a:pt x="6123" y="17063"/>
                  <a:pt x="6916" y="16757"/>
                </a:cubicBezTo>
                <a:cubicBezTo>
                  <a:pt x="7523" y="18017"/>
                  <a:pt x="8319" y="19136"/>
                  <a:pt x="9255" y="20068"/>
                </a:cubicBezTo>
                <a:moveTo>
                  <a:pt x="10451" y="11148"/>
                </a:moveTo>
                <a:lnTo>
                  <a:pt x="10451" y="15346"/>
                </a:lnTo>
                <a:cubicBezTo>
                  <a:pt x="9352" y="15380"/>
                  <a:pt x="8290" y="15559"/>
                  <a:pt x="7288" y="15882"/>
                </a:cubicBezTo>
                <a:cubicBezTo>
                  <a:pt x="6685" y="14445"/>
                  <a:pt x="6329" y="12844"/>
                  <a:pt x="6285" y="11148"/>
                </a:cubicBezTo>
                <a:cubicBezTo>
                  <a:pt x="6285" y="11148"/>
                  <a:pt x="10451" y="11148"/>
                  <a:pt x="10451" y="11148"/>
                </a:cubicBezTo>
                <a:close/>
                <a:moveTo>
                  <a:pt x="7041" y="6324"/>
                </a:moveTo>
                <a:cubicBezTo>
                  <a:pt x="8115" y="6696"/>
                  <a:pt x="9260" y="6913"/>
                  <a:pt x="10451" y="6950"/>
                </a:cubicBezTo>
                <a:lnTo>
                  <a:pt x="10451" y="10451"/>
                </a:lnTo>
                <a:lnTo>
                  <a:pt x="6285" y="10451"/>
                </a:lnTo>
                <a:cubicBezTo>
                  <a:pt x="6324" y="8992"/>
                  <a:pt x="6581" y="7598"/>
                  <a:pt x="7041" y="6324"/>
                </a:cubicBezTo>
                <a:moveTo>
                  <a:pt x="6651" y="5442"/>
                </a:moveTo>
                <a:cubicBezTo>
                  <a:pt x="5790" y="5084"/>
                  <a:pt x="4993" y="4609"/>
                  <a:pt x="4263" y="4050"/>
                </a:cubicBezTo>
                <a:cubicBezTo>
                  <a:pt x="5606" y="2749"/>
                  <a:pt x="7332" y="1851"/>
                  <a:pt x="9255" y="1531"/>
                </a:cubicBezTo>
                <a:cubicBezTo>
                  <a:pt x="8175" y="2610"/>
                  <a:pt x="7286" y="3939"/>
                  <a:pt x="6651" y="5442"/>
                </a:cubicBezTo>
                <a:moveTo>
                  <a:pt x="10451" y="1411"/>
                </a:moveTo>
                <a:lnTo>
                  <a:pt x="10451" y="6253"/>
                </a:lnTo>
                <a:cubicBezTo>
                  <a:pt x="9352" y="6217"/>
                  <a:pt x="8296" y="6021"/>
                  <a:pt x="7303" y="5681"/>
                </a:cubicBezTo>
                <a:cubicBezTo>
                  <a:pt x="8029" y="3972"/>
                  <a:pt x="9101" y="2507"/>
                  <a:pt x="10415" y="1413"/>
                </a:cubicBezTo>
                <a:cubicBezTo>
                  <a:pt x="10427" y="1412"/>
                  <a:pt x="10439" y="1411"/>
                  <a:pt x="10451" y="1411"/>
                </a:cubicBezTo>
                <a:moveTo>
                  <a:pt x="12344" y="1531"/>
                </a:moveTo>
                <a:cubicBezTo>
                  <a:pt x="14267" y="1851"/>
                  <a:pt x="15993" y="2749"/>
                  <a:pt x="17336" y="4050"/>
                </a:cubicBezTo>
                <a:cubicBezTo>
                  <a:pt x="16606" y="4609"/>
                  <a:pt x="15809" y="5084"/>
                  <a:pt x="14948" y="5442"/>
                </a:cubicBezTo>
                <a:cubicBezTo>
                  <a:pt x="14313" y="3939"/>
                  <a:pt x="13424" y="2610"/>
                  <a:pt x="12344" y="1531"/>
                </a:cubicBezTo>
                <a:moveTo>
                  <a:pt x="11184" y="1413"/>
                </a:moveTo>
                <a:cubicBezTo>
                  <a:pt x="12498" y="2507"/>
                  <a:pt x="13570" y="3972"/>
                  <a:pt x="14296" y="5681"/>
                </a:cubicBezTo>
                <a:cubicBezTo>
                  <a:pt x="13303" y="6021"/>
                  <a:pt x="12247" y="6217"/>
                  <a:pt x="11148" y="6253"/>
                </a:cubicBezTo>
                <a:lnTo>
                  <a:pt x="11148" y="1411"/>
                </a:lnTo>
                <a:cubicBezTo>
                  <a:pt x="11160" y="1411"/>
                  <a:pt x="11172" y="1412"/>
                  <a:pt x="11184" y="1413"/>
                </a:cubicBezTo>
                <a:moveTo>
                  <a:pt x="10414" y="20186"/>
                </a:moveTo>
                <a:cubicBezTo>
                  <a:pt x="9256" y="19223"/>
                  <a:pt x="8285" y="17970"/>
                  <a:pt x="7574" y="16516"/>
                </a:cubicBezTo>
                <a:cubicBezTo>
                  <a:pt x="8486" y="16231"/>
                  <a:pt x="9453" y="16075"/>
                  <a:pt x="10451" y="16043"/>
                </a:cubicBezTo>
                <a:lnTo>
                  <a:pt x="10451" y="20188"/>
                </a:lnTo>
                <a:cubicBezTo>
                  <a:pt x="10451" y="20188"/>
                  <a:pt x="10414" y="20186"/>
                  <a:pt x="10414" y="20186"/>
                </a:cubicBezTo>
                <a:close/>
                <a:moveTo>
                  <a:pt x="20188" y="10451"/>
                </a:moveTo>
                <a:lnTo>
                  <a:pt x="16010" y="10451"/>
                </a:lnTo>
                <a:cubicBezTo>
                  <a:pt x="15972" y="8908"/>
                  <a:pt x="15698" y="7433"/>
                  <a:pt x="15211" y="6084"/>
                </a:cubicBezTo>
                <a:cubicBezTo>
                  <a:pt x="16151" y="5691"/>
                  <a:pt x="17020" y="5170"/>
                  <a:pt x="17814" y="4553"/>
                </a:cubicBezTo>
                <a:cubicBezTo>
                  <a:pt x="19223" y="6135"/>
                  <a:pt x="20105" y="8190"/>
                  <a:pt x="20188" y="10451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33" name="AutoShape 59"/>
          <p:cNvSpPr/>
          <p:nvPr/>
        </p:nvSpPr>
        <p:spPr bwMode="auto">
          <a:xfrm>
            <a:off x="4049382" y="3273520"/>
            <a:ext cx="755625" cy="752297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7384530" y="3238196"/>
            <a:ext cx="517527" cy="754403"/>
            <a:chOff x="2528974" y="2863357"/>
            <a:chExt cx="246811" cy="359779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endParaRPr>
            </a:p>
          </p:txBody>
        </p:sp>
        <p:sp>
          <p:nvSpPr>
            <p:cNvPr id="3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106462" y="3264076"/>
            <a:ext cx="753115" cy="753115"/>
            <a:chOff x="2473104" y="2145028"/>
            <a:chExt cx="359165" cy="359165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8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endParaRPr>
            </a:p>
          </p:txBody>
        </p:sp>
        <p:sp>
          <p:nvSpPr>
            <p:cNvPr id="39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endParaRPr>
            </a:p>
          </p:txBody>
        </p:sp>
      </p:grpSp>
      <p:sp>
        <p:nvSpPr>
          <p:cNvPr id="40" name="原创设计师QQ：598969553            _14"/>
          <p:cNvSpPr/>
          <p:nvPr/>
        </p:nvSpPr>
        <p:spPr>
          <a:xfrm>
            <a:off x="226400" y="4694034"/>
            <a:ext cx="2725656" cy="1952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有机农产品</a:t>
            </a:r>
            <a:endParaRPr lang="en-US" altLang="zh-CN" sz="16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聚焦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有机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农产品是纯天然、无污染、高品质、高质量、安全营养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的农产品，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也可称为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"AA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级绿色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。它是根据有机农业原则和有机农产品生产方式及标准生产、加工出来的，并通过有机食品认证机构认证的农产品。</a:t>
            </a:r>
          </a:p>
          <a:p>
            <a:pPr algn="ctr">
              <a:lnSpc>
                <a:spcPct val="130000"/>
              </a:lnSpc>
            </a:pP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原创设计师QQ：598969553            _14"/>
          <p:cNvSpPr/>
          <p:nvPr/>
        </p:nvSpPr>
        <p:spPr>
          <a:xfrm>
            <a:off x="3084062" y="4701768"/>
            <a:ext cx="2725656" cy="1512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打通</a:t>
            </a:r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0-1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距离</a:t>
            </a:r>
            <a:endParaRPr lang="en-US" altLang="zh-CN" sz="16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打通覆盖农商与消费者的价格距离，通过平台购买进行低价格，高品质，安全营养的农产品，便捷的运输体系，高质量的服务，让消费者拥有更便宜的价格，方便轻松的购物方式。</a:t>
            </a: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原创设计师QQ：598969553            _14"/>
          <p:cNvSpPr/>
          <p:nvPr/>
        </p:nvSpPr>
        <p:spPr>
          <a:xfrm>
            <a:off x="6096000" y="4666639"/>
            <a:ext cx="2725656" cy="2172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农产品溯源体系</a:t>
            </a:r>
            <a:endParaRPr lang="en-US" altLang="zh-CN" sz="16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建立完善的农产品安全溯源体系，在农产品生产供销各个环节中，农产品质量安全及其相关信息能够被顺向追踪或者逆向回溯，让农产品的整个生产经营活动始终处于有效监控之中，让消费者通过溯源数据查询到源头，让消费者放心农产品的质量，并且有效处置不符合安全标准的农产品，提高农产品的质量。</a:t>
            </a: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原创设计师QQ：598969553            _14"/>
          <p:cNvSpPr/>
          <p:nvPr/>
        </p:nvSpPr>
        <p:spPr>
          <a:xfrm>
            <a:off x="9107938" y="4666639"/>
            <a:ext cx="2725656" cy="1732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大数据服务</a:t>
            </a:r>
            <a:endParaRPr lang="en-US" altLang="zh-CN" sz="16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记录用户消费习惯，点对点营销带来的大数据，通过微信营销进行互动，增加复买率，打通全网会员数据，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大量提供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产品或服务的企业可以利用大数据进行精准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营销。</a:t>
            </a: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-24829" y="441198"/>
            <a:ext cx="1626272" cy="556735"/>
          </a:xfrm>
          <a:prstGeom prst="rect">
            <a:avLst/>
          </a:prstGeom>
          <a:solidFill>
            <a:srgbClr val="1ED5B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40" grpId="0"/>
      <p:bldP spid="41" grpId="0"/>
      <p:bldP spid="42" grpId="0"/>
      <p:bldP spid="4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2045</Words>
  <Application>Microsoft Office PowerPoint</Application>
  <PresentationFormat>宽屏</PresentationFormat>
  <Paragraphs>189</Paragraphs>
  <Slides>18</Slides>
  <Notes>18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等线</vt:lpstr>
      <vt:lpstr>Arial Unicode MS</vt:lpstr>
      <vt:lpstr>微软雅黑</vt:lpstr>
      <vt:lpstr>Bauhaus 93</vt:lpstr>
      <vt:lpstr>Calibri</vt:lpstr>
      <vt:lpstr>黑体</vt:lpstr>
      <vt:lpstr>Open Sans</vt:lpstr>
      <vt:lpstr>Times New Roman</vt:lpstr>
      <vt:lpstr>Arial</vt:lpstr>
      <vt:lpstr>Gill Sans</vt:lpstr>
      <vt:lpstr>等线 Light</vt:lpstr>
      <vt:lpstr>宋体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User</cp:lastModifiedBy>
  <cp:revision>107</cp:revision>
  <dcterms:created xsi:type="dcterms:W3CDTF">2016-07-10T05:35:00Z</dcterms:created>
  <dcterms:modified xsi:type="dcterms:W3CDTF">2018-04-27T05:59:42Z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